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7" r:id="rId2"/>
    <p:sldId id="260" r:id="rId3"/>
    <p:sldId id="261" r:id="rId4"/>
    <p:sldId id="262" r:id="rId5"/>
    <p:sldId id="263" r:id="rId6"/>
    <p:sldId id="265" r:id="rId7"/>
    <p:sldId id="266" r:id="rId8"/>
    <p:sldId id="267" r:id="rId9"/>
    <p:sldId id="268" r:id="rId10"/>
    <p:sldId id="269" r:id="rId11"/>
    <p:sldId id="270" r:id="rId12"/>
    <p:sldId id="271" r:id="rId13"/>
    <p:sldId id="272" r:id="rId14"/>
    <p:sldId id="284" r:id="rId15"/>
    <p:sldId id="285" r:id="rId16"/>
    <p:sldId id="273" r:id="rId17"/>
    <p:sldId id="274" r:id="rId18"/>
    <p:sldId id="275" r:id="rId19"/>
    <p:sldId id="276" r:id="rId20"/>
    <p:sldId id="277" r:id="rId21"/>
    <p:sldId id="279" r:id="rId22"/>
    <p:sldId id="280" r:id="rId23"/>
    <p:sldId id="281" r:id="rId24"/>
    <p:sldId id="283" r:id="rId25"/>
    <p:sldId id="286" r:id="rId26"/>
    <p:sldId id="282" r:id="rId27"/>
  </p:sldIdLst>
  <p:sldSz cx="7772400" cy="10058400"/>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AC27"/>
    <a:srgbClr val="6A83B2"/>
    <a:srgbClr val="DB4203"/>
    <a:srgbClr val="818181"/>
    <a:srgbClr val="325392"/>
    <a:srgbClr val="339966"/>
    <a:srgbClr val="ED1C24"/>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575" autoAdjust="0"/>
  </p:normalViewPr>
  <p:slideViewPr>
    <p:cSldViewPr>
      <p:cViewPr>
        <p:scale>
          <a:sx n="75" d="100"/>
          <a:sy n="75" d="100"/>
        </p:scale>
        <p:origin x="-822" y="1548"/>
      </p:cViewPr>
      <p:guideLst>
        <p:guide orient="horz" pos="3168"/>
        <p:guide pos="2448"/>
      </p:guideLst>
    </p:cSldViewPr>
  </p:slideViewPr>
  <p:outlineViewPr>
    <p:cViewPr>
      <p:scale>
        <a:sx n="25" d="100"/>
        <a:sy n="25" d="100"/>
      </p:scale>
      <p:origin x="0" y="0"/>
    </p:cViewPr>
  </p:outlineViewPr>
  <p:notesTextViewPr>
    <p:cViewPr>
      <p:scale>
        <a:sx n="100" d="100"/>
        <a:sy n="100" d="100"/>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aramond" pitchFamily="18" charset="0"/>
              </a:defRPr>
            </a:lvl1pPr>
          </a:lstStyle>
          <a:p>
            <a:endParaRPr lang="en-US"/>
          </a:p>
        </p:txBody>
      </p:sp>
      <p:sp>
        <p:nvSpPr>
          <p:cNvPr id="5939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aramond" pitchFamily="18" charset="0"/>
              </a:defRPr>
            </a:lvl1pPr>
          </a:lstStyle>
          <a:p>
            <a:endParaRPr lang="en-US"/>
          </a:p>
        </p:txBody>
      </p:sp>
      <p:sp>
        <p:nvSpPr>
          <p:cNvPr id="5939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p>
        </p:txBody>
      </p:sp>
      <p:sp>
        <p:nvSpPr>
          <p:cNvPr id="5939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fld id="{A9518DBE-9379-4B66-942D-9C15E8E6382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aramond" pitchFamily="18" charset="0"/>
              </a:defRPr>
            </a:lvl1pPr>
          </a:lstStyle>
          <a:p>
            <a:endParaRPr lang="en-US"/>
          </a:p>
        </p:txBody>
      </p:sp>
      <p:sp>
        <p:nvSpPr>
          <p:cNvPr id="5837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aramond" pitchFamily="18" charset="0"/>
              </a:defRPr>
            </a:lvl1pPr>
          </a:lstStyle>
          <a:p>
            <a:endParaRPr lang="en-US"/>
          </a:p>
        </p:txBody>
      </p:sp>
      <p:sp>
        <p:nvSpPr>
          <p:cNvPr id="58372" name="Rectangle 4"/>
          <p:cNvSpPr>
            <a:spLocks noGrp="1" noRot="1" noChangeAspect="1" noChangeArrowheads="1" noTextEdit="1"/>
          </p:cNvSpPr>
          <p:nvPr>
            <p:ph type="sldImg" idx="2"/>
          </p:nvPr>
        </p:nvSpPr>
        <p:spPr bwMode="auto">
          <a:xfrm>
            <a:off x="2266950" y="720725"/>
            <a:ext cx="2781300" cy="360045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p>
        </p:txBody>
      </p:sp>
      <p:sp>
        <p:nvSpPr>
          <p:cNvPr id="583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fld id="{FD5BB518-0205-4DF7-B273-1EDA69CB510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Garamond" pitchFamily="18" charset="0"/>
        <a:ea typeface="+mn-ea"/>
        <a:cs typeface="+mn-cs"/>
      </a:defRPr>
    </a:lvl1pPr>
    <a:lvl2pPr marL="457200" algn="l" rtl="0" fontAlgn="base">
      <a:spcBef>
        <a:spcPct val="30000"/>
      </a:spcBef>
      <a:spcAft>
        <a:spcPct val="0"/>
      </a:spcAft>
      <a:defRPr sz="1200" kern="1200">
        <a:solidFill>
          <a:schemeClr val="tx1"/>
        </a:solidFill>
        <a:latin typeface="Garamond" pitchFamily="18" charset="0"/>
        <a:ea typeface="+mn-ea"/>
        <a:cs typeface="+mn-cs"/>
      </a:defRPr>
    </a:lvl2pPr>
    <a:lvl3pPr marL="914400" algn="l" rtl="0" fontAlgn="base">
      <a:spcBef>
        <a:spcPct val="30000"/>
      </a:spcBef>
      <a:spcAft>
        <a:spcPct val="0"/>
      </a:spcAft>
      <a:defRPr sz="1200" kern="1200">
        <a:solidFill>
          <a:schemeClr val="tx1"/>
        </a:solidFill>
        <a:latin typeface="Garamond" pitchFamily="18" charset="0"/>
        <a:ea typeface="+mn-ea"/>
        <a:cs typeface="+mn-cs"/>
      </a:defRPr>
    </a:lvl3pPr>
    <a:lvl4pPr marL="1371600" algn="l" rtl="0" fontAlgn="base">
      <a:spcBef>
        <a:spcPct val="30000"/>
      </a:spcBef>
      <a:spcAft>
        <a:spcPct val="0"/>
      </a:spcAft>
      <a:defRPr sz="1200" kern="1200">
        <a:solidFill>
          <a:schemeClr val="tx1"/>
        </a:solidFill>
        <a:latin typeface="Garamond" pitchFamily="18" charset="0"/>
        <a:ea typeface="+mn-ea"/>
        <a:cs typeface="+mn-cs"/>
      </a:defRPr>
    </a:lvl4pPr>
    <a:lvl5pPr marL="1828800" algn="l" rtl="0" fontAlgn="base">
      <a:spcBef>
        <a:spcPct val="3000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AF4C0-1D2D-44F3-BF80-DD82FA2A563F}" type="slidenum">
              <a:rPr lang="en-US"/>
              <a:pPr/>
              <a:t>1</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B7EC59-9441-48C2-84C4-80434AA5127F}" type="slidenum">
              <a:rPr lang="en-US"/>
              <a:pPr/>
              <a:t>10</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5A4ED9-B053-4A41-8CED-B6B8A27A82F7}" type="slidenum">
              <a:rPr lang="en-US"/>
              <a:pPr/>
              <a:t>11</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AB0AA9-8EE1-4A40-9113-4DBDE973EC03}" type="slidenum">
              <a:rPr lang="en-US"/>
              <a:pPr/>
              <a:t>12</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8F4667-51CA-4E67-B387-023A03A04936}" type="slidenum">
              <a:rPr lang="en-US"/>
              <a:pPr/>
              <a:t>13</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389AD1-BBAD-45F5-80B1-F64A86B40870}" type="slidenum">
              <a:rPr lang="en-US"/>
              <a:pPr/>
              <a:t>14</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65716F-6511-47F3-BB63-FD3D975F2959}" type="slidenum">
              <a:rPr lang="en-US"/>
              <a:pPr/>
              <a:t>15</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00369D-1385-41C4-90B6-5C8BEC03AACA}" type="slidenum">
              <a:rPr lang="en-US"/>
              <a:pPr/>
              <a:t>16</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902B56-01F6-453F-B8BF-EC54CA897339}" type="slidenum">
              <a:rPr lang="en-US"/>
              <a:pPr/>
              <a:t>17</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290774-D898-4F13-BB20-76327E334FC8}" type="slidenum">
              <a:rPr lang="en-US"/>
              <a:pPr/>
              <a:t>18</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40635-95A9-4844-9DF8-BAFB53C05730}" type="slidenum">
              <a:rPr lang="en-US"/>
              <a:pPr/>
              <a:t>19</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B06764-124A-47B4-B8D2-6215C109ECE5}" type="slidenum">
              <a:rPr lang="en-US"/>
              <a:pPr/>
              <a:t>2</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EA7ADC-0AD3-4EAB-8C79-F29C0B1C0D7F}" type="slidenum">
              <a:rPr lang="en-US"/>
              <a:pPr/>
              <a:t>20</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26BED9-DC5E-4D5F-A0B0-215C57A4684E}" type="slidenum">
              <a:rPr lang="en-US"/>
              <a:pPr/>
              <a:t>21</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D03771-161F-48CE-9C4E-79B59DFB04A7}" type="slidenum">
              <a:rPr lang="en-US"/>
              <a:pPr/>
              <a:t>22</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04349-4D4D-445E-BA24-27C622667C74}" type="slidenum">
              <a:rPr lang="en-US"/>
              <a:pPr/>
              <a:t>23</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7FFA5B-97BC-4A2B-A5B5-9E69E175F8C2}" type="slidenum">
              <a:rPr lang="en-US"/>
              <a:pPr/>
              <a:t>24</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5CA05B-2C36-4E9A-8FCA-5107CFE75322}" type="slidenum">
              <a:rPr lang="en-US"/>
              <a:pPr/>
              <a:t>25</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6525AE-3450-437F-BC21-08CAE623D815}" type="slidenum">
              <a:rPr lang="en-US"/>
              <a:pPr/>
              <a:t>26</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CBA854-A412-4C94-8BC8-2BECE9A25C4C}" type="slidenum">
              <a:rPr lang="en-US"/>
              <a:pPr/>
              <a:t>3</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7BC20B-89B2-4D96-A3AA-8AA44079055F}" type="slidenum">
              <a:rPr lang="en-US"/>
              <a:pPr/>
              <a:t>4</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1CD1D-529F-4321-B306-01B2EEC54044}" type="slidenum">
              <a:rPr lang="en-US"/>
              <a:pPr/>
              <a:t>5</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C15754-2FCB-4BF2-9385-EF9AE330473C}" type="slidenum">
              <a:rPr lang="en-US"/>
              <a:pPr/>
              <a:t>6</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F8ADD-EEB5-4362-9692-987C8E7EE6EE}" type="slidenum">
              <a:rPr lang="en-US"/>
              <a:pPr/>
              <a:t>7</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694A16-A2D9-488C-9904-0FE5CDCC77E5}" type="slidenum">
              <a:rPr lang="en-US"/>
              <a:pPr/>
              <a:t>8</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BF4E9E-2A09-4A4E-949C-150EB0295D4A}" type="slidenum">
              <a:rPr lang="en-US"/>
              <a:pPr/>
              <a:t>9</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355600" y="782638"/>
            <a:ext cx="7061200" cy="1676400"/>
          </a:xfrm>
        </p:spPr>
        <p:txBody>
          <a:bodyPr/>
          <a:lstStyle>
            <a:lvl1pPr algn="ctr">
              <a:defRPr sz="3600">
                <a:solidFill>
                  <a:schemeClr val="tx1"/>
                </a:solidFill>
              </a:defRPr>
            </a:lvl1pPr>
          </a:lstStyle>
          <a:p>
            <a:r>
              <a:rPr lang="en-US"/>
              <a:t>Click to edit Master title style</a:t>
            </a:r>
          </a:p>
        </p:txBody>
      </p:sp>
      <p:sp>
        <p:nvSpPr>
          <p:cNvPr id="57347" name="Rectangle 3"/>
          <p:cNvSpPr>
            <a:spLocks noGrp="1" noChangeArrowheads="1"/>
          </p:cNvSpPr>
          <p:nvPr>
            <p:ph type="subTitle" idx="1"/>
          </p:nvPr>
        </p:nvSpPr>
        <p:spPr>
          <a:xfrm>
            <a:off x="1157288" y="7934325"/>
            <a:ext cx="5457825" cy="1341438"/>
          </a:xfrm>
        </p:spPr>
        <p:txBody>
          <a:bodyPr/>
          <a:lstStyle>
            <a:lvl1pPr marL="0" indent="0" algn="ctr">
              <a:buFontTx/>
              <a:buNone/>
              <a:defRPr sz="2400"/>
            </a:lvl1pPr>
          </a:lstStyle>
          <a:p>
            <a:r>
              <a:rPr lang="en-US"/>
              <a:t>Click to edit Master subtitle style</a:t>
            </a:r>
          </a:p>
        </p:txBody>
      </p:sp>
      <p:sp>
        <p:nvSpPr>
          <p:cNvPr id="57348" name="Rectangle 4"/>
          <p:cNvSpPr>
            <a:spLocks noGrp="1" noChangeArrowheads="1"/>
          </p:cNvSpPr>
          <p:nvPr>
            <p:ph type="dt" sz="half" idx="2"/>
          </p:nvPr>
        </p:nvSpPr>
        <p:spPr>
          <a:xfrm>
            <a:off x="88900" y="9388475"/>
            <a:ext cx="1814513" cy="558800"/>
          </a:xfrm>
        </p:spPr>
        <p:txBody>
          <a:bodyPr/>
          <a:lstStyle>
            <a:lvl1pPr>
              <a:defRPr/>
            </a:lvl1pPr>
          </a:lstStyle>
          <a:p>
            <a:endParaRPr lang="en-US"/>
          </a:p>
        </p:txBody>
      </p:sp>
      <p:sp>
        <p:nvSpPr>
          <p:cNvPr id="57349" name="Rectangle 5"/>
          <p:cNvSpPr>
            <a:spLocks noGrp="1" noChangeArrowheads="1"/>
          </p:cNvSpPr>
          <p:nvPr>
            <p:ph type="ftr" sz="quarter" idx="3"/>
          </p:nvPr>
        </p:nvSpPr>
        <p:spPr>
          <a:xfrm>
            <a:off x="2655888" y="9388475"/>
            <a:ext cx="2460625" cy="558800"/>
          </a:xfrm>
        </p:spPr>
        <p:txBody>
          <a:bodyPr/>
          <a:lstStyle>
            <a:lvl1pPr>
              <a:defRPr/>
            </a:lvl1pPr>
          </a:lstStyle>
          <a:p>
            <a:endParaRPr lang="en-US"/>
          </a:p>
        </p:txBody>
      </p:sp>
      <p:sp>
        <p:nvSpPr>
          <p:cNvPr id="57350" name="Rectangle 6"/>
          <p:cNvSpPr>
            <a:spLocks noGrp="1" noChangeArrowheads="1"/>
          </p:cNvSpPr>
          <p:nvPr>
            <p:ph type="sldNum" sz="quarter" idx="4"/>
          </p:nvPr>
        </p:nvSpPr>
        <p:spPr>
          <a:xfrm>
            <a:off x="5894388" y="9388475"/>
            <a:ext cx="1812925" cy="558800"/>
          </a:xfrm>
        </p:spPr>
        <p:txBody>
          <a:bodyPr/>
          <a:lstStyle>
            <a:lvl1pPr>
              <a:defRPr/>
            </a:lvl1pPr>
          </a:lstStyle>
          <a:p>
            <a:fld id="{9BC11F87-F101-43AD-AC21-63FDEF78F8F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9EDDDE-04F5-4CAA-8242-C617BA53265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48338" y="160338"/>
            <a:ext cx="1893887" cy="908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8" y="160338"/>
            <a:ext cx="5530850" cy="908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6AF2AE-1224-4175-A25F-BDA540DF39A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BE2A34-7D11-45E5-8D85-64FDC1A6AF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4363" y="6462713"/>
            <a:ext cx="6605587"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4363" y="4262438"/>
            <a:ext cx="6605587"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0B5F6E-BC2F-4D02-A328-EA80CD5B41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8" y="2459038"/>
            <a:ext cx="3711575" cy="6789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29063" y="2459038"/>
            <a:ext cx="3713162" cy="6789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E7D81C-2245-455C-98FA-F8B54354CC9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3225"/>
            <a:ext cx="6994525"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938" y="2251075"/>
            <a:ext cx="3433762"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938" y="3189288"/>
            <a:ext cx="3433762"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113" y="2251075"/>
            <a:ext cx="34353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113" y="3189288"/>
            <a:ext cx="34353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B25B59B-C906-40D4-A35F-6105A77D79E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6C890A0-0BE2-4F2C-9FB4-7E0A6000FA0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33095DE-4F5D-4F9A-83B8-4F402D7948D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0050"/>
            <a:ext cx="2557462"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475" y="400050"/>
            <a:ext cx="4344988"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938" y="2105025"/>
            <a:ext cx="2557462"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A0A133-E219-48BD-993A-B7EEE1CE20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563"/>
            <a:ext cx="4662488"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4000" y="898525"/>
            <a:ext cx="4662488"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4000" y="7872413"/>
            <a:ext cx="4662488"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32C746-E0C8-466E-BE5A-363A822CA6C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xfrm>
            <a:off x="65088" y="160338"/>
            <a:ext cx="5310187" cy="1341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23" name="Rectangle 3"/>
          <p:cNvSpPr>
            <a:spLocks noGrp="1" noChangeArrowheads="1"/>
          </p:cNvSpPr>
          <p:nvPr>
            <p:ph type="body" idx="1"/>
          </p:nvPr>
        </p:nvSpPr>
        <p:spPr bwMode="auto">
          <a:xfrm>
            <a:off x="65088" y="2459038"/>
            <a:ext cx="7577137" cy="6789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4" name="Rectangle 4"/>
          <p:cNvSpPr>
            <a:spLocks noGrp="1" noChangeArrowheads="1"/>
          </p:cNvSpPr>
          <p:nvPr>
            <p:ph type="dt" sz="half" idx="2"/>
          </p:nvPr>
        </p:nvSpPr>
        <p:spPr bwMode="auto">
          <a:xfrm>
            <a:off x="101600" y="9388475"/>
            <a:ext cx="1812925" cy="581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6325" name="Rectangle 5"/>
          <p:cNvSpPr>
            <a:spLocks noGrp="1" noChangeArrowheads="1"/>
          </p:cNvSpPr>
          <p:nvPr>
            <p:ph type="ftr" sz="quarter" idx="3"/>
          </p:nvPr>
        </p:nvSpPr>
        <p:spPr bwMode="auto">
          <a:xfrm>
            <a:off x="2655888" y="9388475"/>
            <a:ext cx="2460625" cy="581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6326" name="Rectangle 6"/>
          <p:cNvSpPr>
            <a:spLocks noGrp="1" noChangeArrowheads="1"/>
          </p:cNvSpPr>
          <p:nvPr>
            <p:ph type="sldNum" sz="quarter" idx="4"/>
          </p:nvPr>
        </p:nvSpPr>
        <p:spPr bwMode="auto">
          <a:xfrm>
            <a:off x="5894388" y="9388475"/>
            <a:ext cx="1812925" cy="581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87BC917-C729-425C-9714-08E6A0A8903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200">
          <a:solidFill>
            <a:schemeClr val="bg1"/>
          </a:solidFill>
          <a:latin typeface="+mj-lt"/>
          <a:ea typeface="+mj-ea"/>
          <a:cs typeface="+mj-cs"/>
        </a:defRPr>
      </a:lvl1pPr>
      <a:lvl2pPr algn="l" rtl="0" fontAlgn="base">
        <a:spcBef>
          <a:spcPct val="0"/>
        </a:spcBef>
        <a:spcAft>
          <a:spcPct val="0"/>
        </a:spcAft>
        <a:defRPr sz="3200">
          <a:solidFill>
            <a:schemeClr val="bg1"/>
          </a:solidFill>
          <a:latin typeface="Arial" charset="0"/>
          <a:cs typeface="Arial" charset="0"/>
        </a:defRPr>
      </a:lvl2pPr>
      <a:lvl3pPr algn="l" rtl="0" fontAlgn="base">
        <a:spcBef>
          <a:spcPct val="0"/>
        </a:spcBef>
        <a:spcAft>
          <a:spcPct val="0"/>
        </a:spcAft>
        <a:defRPr sz="3200">
          <a:solidFill>
            <a:schemeClr val="bg1"/>
          </a:solidFill>
          <a:latin typeface="Arial" charset="0"/>
          <a:cs typeface="Arial" charset="0"/>
        </a:defRPr>
      </a:lvl3pPr>
      <a:lvl4pPr algn="l" rtl="0" fontAlgn="base">
        <a:spcBef>
          <a:spcPct val="0"/>
        </a:spcBef>
        <a:spcAft>
          <a:spcPct val="0"/>
        </a:spcAft>
        <a:defRPr sz="3200">
          <a:solidFill>
            <a:schemeClr val="bg1"/>
          </a:solidFill>
          <a:latin typeface="Arial" charset="0"/>
          <a:cs typeface="Arial" charset="0"/>
        </a:defRPr>
      </a:lvl4pPr>
      <a:lvl5pPr algn="l" rtl="0" fontAlgn="base">
        <a:spcBef>
          <a:spcPct val="0"/>
        </a:spcBef>
        <a:spcAft>
          <a:spcPct val="0"/>
        </a:spcAft>
        <a:defRPr sz="3200">
          <a:solidFill>
            <a:schemeClr val="bg1"/>
          </a:solidFill>
          <a:latin typeface="Arial" charset="0"/>
          <a:cs typeface="Arial" charset="0"/>
        </a:defRPr>
      </a:lvl5pPr>
      <a:lvl6pPr marL="457200" algn="l" rtl="0" fontAlgn="base">
        <a:spcBef>
          <a:spcPct val="0"/>
        </a:spcBef>
        <a:spcAft>
          <a:spcPct val="0"/>
        </a:spcAft>
        <a:defRPr sz="3200">
          <a:solidFill>
            <a:schemeClr val="bg1"/>
          </a:solidFill>
          <a:latin typeface="Arial" charset="0"/>
          <a:cs typeface="Arial" charset="0"/>
        </a:defRPr>
      </a:lvl6pPr>
      <a:lvl7pPr marL="914400" algn="l" rtl="0" fontAlgn="base">
        <a:spcBef>
          <a:spcPct val="0"/>
        </a:spcBef>
        <a:spcAft>
          <a:spcPct val="0"/>
        </a:spcAft>
        <a:defRPr sz="3200">
          <a:solidFill>
            <a:schemeClr val="bg1"/>
          </a:solidFill>
          <a:latin typeface="Arial" charset="0"/>
          <a:cs typeface="Arial" charset="0"/>
        </a:defRPr>
      </a:lvl7pPr>
      <a:lvl8pPr marL="1371600" algn="l" rtl="0" fontAlgn="base">
        <a:spcBef>
          <a:spcPct val="0"/>
        </a:spcBef>
        <a:spcAft>
          <a:spcPct val="0"/>
        </a:spcAft>
        <a:defRPr sz="3200">
          <a:solidFill>
            <a:schemeClr val="bg1"/>
          </a:solidFill>
          <a:latin typeface="Arial" charset="0"/>
          <a:cs typeface="Arial" charset="0"/>
        </a:defRPr>
      </a:lvl8pPr>
      <a:lvl9pPr marL="1828800" algn="l" rtl="0" fontAlgn="base">
        <a:spcBef>
          <a:spcPct val="0"/>
        </a:spcBef>
        <a:spcAft>
          <a:spcPct val="0"/>
        </a:spcAft>
        <a:defRPr sz="3200">
          <a:solidFill>
            <a:schemeClr val="bg1"/>
          </a:solidFill>
          <a:latin typeface="Arial" charset="0"/>
          <a:cs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cs typeface="+mn-cs"/>
        </a:defRPr>
      </a:lvl2pPr>
      <a:lvl3pPr marL="1143000" indent="-228600" algn="l" rtl="0" fontAlgn="base">
        <a:spcBef>
          <a:spcPct val="20000"/>
        </a:spcBef>
        <a:spcAft>
          <a:spcPct val="0"/>
        </a:spcAft>
        <a:buChar char="•"/>
        <a:defRPr sz="2000">
          <a:solidFill>
            <a:schemeClr val="tx1"/>
          </a:solidFill>
          <a:latin typeface="+mn-lt"/>
          <a:cs typeface="+mn-cs"/>
        </a:defRPr>
      </a:lvl3pPr>
      <a:lvl4pPr marL="1600200" indent="-228600" algn="l" rtl="0" fontAlgn="base">
        <a:spcBef>
          <a:spcPct val="20000"/>
        </a:spcBef>
        <a:spcAft>
          <a:spcPct val="0"/>
        </a:spcAft>
        <a:buChar char="–"/>
        <a:defRPr>
          <a:solidFill>
            <a:schemeClr val="tx1"/>
          </a:solidFill>
          <a:latin typeface="+mn-lt"/>
          <a:cs typeface="+mn-cs"/>
        </a:defRPr>
      </a:lvl4pPr>
      <a:lvl5pPr marL="2057400" indent="-228600" algn="l" rtl="0" fontAlgn="base">
        <a:spcBef>
          <a:spcPct val="20000"/>
        </a:spcBef>
        <a:spcAft>
          <a:spcPct val="0"/>
        </a:spcAft>
        <a:buChar char="»"/>
        <a:defRPr>
          <a:solidFill>
            <a:schemeClr val="tx1"/>
          </a:solidFill>
          <a:latin typeface="+mn-lt"/>
          <a:cs typeface="+mn-cs"/>
        </a:defRPr>
      </a:lvl5pPr>
      <a:lvl6pPr marL="2514600" indent="-228600" algn="l" rtl="0" fontAlgn="base">
        <a:spcBef>
          <a:spcPct val="20000"/>
        </a:spcBef>
        <a:spcAft>
          <a:spcPct val="0"/>
        </a:spcAft>
        <a:buChar char="»"/>
        <a:defRPr>
          <a:solidFill>
            <a:schemeClr val="tx1"/>
          </a:solidFill>
          <a:latin typeface="+mn-lt"/>
          <a:cs typeface="+mn-cs"/>
        </a:defRPr>
      </a:lvl6pPr>
      <a:lvl7pPr marL="2971800" indent="-228600" algn="l" rtl="0" fontAlgn="base">
        <a:spcBef>
          <a:spcPct val="20000"/>
        </a:spcBef>
        <a:spcAft>
          <a:spcPct val="0"/>
        </a:spcAft>
        <a:buChar char="»"/>
        <a:defRPr>
          <a:solidFill>
            <a:schemeClr val="tx1"/>
          </a:solidFill>
          <a:latin typeface="+mn-lt"/>
          <a:cs typeface="+mn-cs"/>
        </a:defRPr>
      </a:lvl7pPr>
      <a:lvl8pPr marL="3429000" indent="-228600" algn="l" rtl="0" fontAlgn="base">
        <a:spcBef>
          <a:spcPct val="20000"/>
        </a:spcBef>
        <a:spcAft>
          <a:spcPct val="0"/>
        </a:spcAft>
        <a:buChar char="»"/>
        <a:defRPr>
          <a:solidFill>
            <a:schemeClr val="tx1"/>
          </a:solidFill>
          <a:latin typeface="+mn-lt"/>
          <a:cs typeface="+mn-cs"/>
        </a:defRPr>
      </a:lvl8pPr>
      <a:lvl9pPr marL="3886200" indent="-228600" algn="l" rtl="0" fontAlgn="base">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88" name="Text Box 28"/>
          <p:cNvSpPr txBox="1">
            <a:spLocks noChangeArrowheads="1"/>
          </p:cNvSpPr>
          <p:nvPr/>
        </p:nvSpPr>
        <p:spPr bwMode="auto">
          <a:xfrm>
            <a:off x="228600" y="3108325"/>
            <a:ext cx="7391400" cy="3797300"/>
          </a:xfrm>
          <a:prstGeom prst="rect">
            <a:avLst/>
          </a:prstGeom>
          <a:noFill/>
          <a:ln w="9525">
            <a:noFill/>
            <a:miter lim="800000"/>
            <a:headEnd/>
            <a:tailEnd/>
          </a:ln>
          <a:effectLst/>
        </p:spPr>
        <p:txBody>
          <a:bodyPr>
            <a:spAutoFit/>
          </a:bodyPr>
          <a:lstStyle/>
          <a:p>
            <a:pPr algn="ctr" eaLnBrk="0" hangingPunct="0">
              <a:lnSpc>
                <a:spcPct val="90000"/>
              </a:lnSpc>
              <a:spcBef>
                <a:spcPct val="50000"/>
              </a:spcBef>
            </a:pPr>
            <a:r>
              <a:rPr lang="en-US" sz="2400" b="1" dirty="0">
                <a:latin typeface="Times New Roman" pitchFamily="18" charset="0"/>
              </a:rPr>
              <a:t>{AGENT’S NAME}</a:t>
            </a:r>
            <a:r>
              <a:rPr lang="en-US" dirty="0"/>
              <a:t> </a:t>
            </a:r>
            <a:br>
              <a:rPr lang="en-US" dirty="0"/>
            </a:br>
            <a:r>
              <a:rPr lang="en-US" dirty="0"/>
              <a:t/>
            </a:r>
            <a:br>
              <a:rPr lang="en-US" dirty="0"/>
            </a:br>
            <a:r>
              <a:rPr lang="en-US" sz="7600" b="1" i="1" dirty="0" smtClean="0">
                <a:solidFill>
                  <a:srgbClr val="ED1C24"/>
                </a:solidFill>
                <a:latin typeface="Times New Roman" pitchFamily="18" charset="0"/>
              </a:rPr>
              <a:t>LISTING </a:t>
            </a:r>
            <a:r>
              <a:rPr lang="en-US" sz="7600" b="1" i="1" dirty="0">
                <a:solidFill>
                  <a:srgbClr val="ED1C24"/>
                </a:solidFill>
                <a:latin typeface="Times New Roman" pitchFamily="18" charset="0"/>
              </a:rPr>
              <a:t>PACKAGE </a:t>
            </a:r>
            <a:r>
              <a:rPr lang="en-US" sz="7600" b="1" i="1" dirty="0" smtClean="0">
                <a:solidFill>
                  <a:srgbClr val="ED1C24"/>
                </a:solidFill>
                <a:latin typeface="Times New Roman" pitchFamily="18" charset="0"/>
              </a:rPr>
              <a:t>INFORMATION</a:t>
            </a:r>
            <a:endParaRPr lang="en-US" sz="7600" b="1" i="1" dirty="0">
              <a:solidFill>
                <a:srgbClr val="ED1C24"/>
              </a:solidFill>
              <a:latin typeface="Times New Roman" pitchFamily="18" charset="0"/>
            </a:endParaRPr>
          </a:p>
        </p:txBody>
      </p:sp>
      <p:sp>
        <p:nvSpPr>
          <p:cNvPr id="15395" name="Text Box 35"/>
          <p:cNvSpPr txBox="1">
            <a:spLocks noChangeArrowheads="1"/>
          </p:cNvSpPr>
          <p:nvPr/>
        </p:nvSpPr>
        <p:spPr bwMode="auto">
          <a:xfrm>
            <a:off x="160338" y="6757988"/>
            <a:ext cx="7451725" cy="2530475"/>
          </a:xfrm>
          <a:prstGeom prst="rect">
            <a:avLst/>
          </a:prstGeom>
          <a:noFill/>
          <a:ln w="9525">
            <a:noFill/>
            <a:miter lim="800000"/>
            <a:headEnd/>
            <a:tailEnd/>
          </a:ln>
          <a:effectLst/>
        </p:spPr>
        <p:txBody>
          <a:bodyPr>
            <a:spAutoFit/>
          </a:bodyPr>
          <a:lstStyle/>
          <a:p>
            <a:pPr marL="457200" indent="-457200" algn="ctr"/>
            <a:r>
              <a:rPr lang="en-US" sz="2000" b="1">
                <a:latin typeface="Times New Roman" pitchFamily="18" charset="0"/>
              </a:rPr>
              <a:t>Enclosed you will find information regarding {AGENT NAME} and {HIS/HER} Team of professionals, the 201-Step System {AGENT’S NAME} has created to get your home sold fast and for top dollar, a list of questions you should ask </a:t>
            </a:r>
            <a:r>
              <a:rPr lang="en-US" sz="2000" b="1" i="1">
                <a:latin typeface="Times New Roman" pitchFamily="18" charset="0"/>
              </a:rPr>
              <a:t>ANY</a:t>
            </a:r>
            <a:r>
              <a:rPr lang="en-US" sz="2000" b="1">
                <a:latin typeface="Times New Roman" pitchFamily="18" charset="0"/>
              </a:rPr>
              <a:t> Realtor before you sign </a:t>
            </a:r>
            <a:r>
              <a:rPr lang="en-US" sz="2000" b="1" i="1">
                <a:latin typeface="Times New Roman" pitchFamily="18" charset="0"/>
              </a:rPr>
              <a:t>ANYTHING</a:t>
            </a:r>
            <a:r>
              <a:rPr lang="en-US" sz="2000" b="1">
                <a:latin typeface="Times New Roman" pitchFamily="18" charset="0"/>
              </a:rPr>
              <a:t>, details of {AGENT’S NAME} guarantee, a list of Real Estate Myths, and much more! </a:t>
            </a:r>
            <a:br>
              <a:rPr lang="en-US" sz="2000" b="1">
                <a:latin typeface="Times New Roman" pitchFamily="18" charset="0"/>
              </a:rPr>
            </a:br>
            <a:r>
              <a:rPr lang="en-US" sz="2000" b="1">
                <a:latin typeface="Times New Roman" pitchFamily="18" charset="0"/>
              </a:rPr>
              <a:t>Please review this package before your next appointment with {AGENT’S NAME}.</a:t>
            </a:r>
            <a:r>
              <a:rPr lang="en-US"/>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390525" y="3186113"/>
            <a:ext cx="7067550" cy="5897562"/>
          </a:xfrm>
          <a:prstGeom prst="rect">
            <a:avLst/>
          </a:prstGeom>
          <a:noFill/>
          <a:ln w="9525">
            <a:noFill/>
            <a:miter lim="800000"/>
            <a:headEnd/>
            <a:tailEnd/>
          </a:ln>
          <a:effectLst/>
        </p:spPr>
        <p:txBody>
          <a:bodyPr>
            <a:spAutoFit/>
          </a:bodyPr>
          <a:lstStyle/>
          <a:p>
            <a:pPr marL="457200" indent="-457200"/>
            <a:r>
              <a:rPr lang="en-US" sz="1400">
                <a:latin typeface="Times New Roman" pitchFamily="18" charset="0"/>
              </a:rPr>
              <a:t>88. Advise Network Referral Program of listing</a:t>
            </a:r>
          </a:p>
          <a:p>
            <a:pPr marL="457200" indent="-457200"/>
            <a:r>
              <a:rPr lang="en-US" sz="1400">
                <a:latin typeface="Times New Roman" pitchFamily="18" charset="0"/>
              </a:rPr>
              <a:t>89. Provide marketing data to buyers coming from referral network</a:t>
            </a:r>
          </a:p>
          <a:p>
            <a:pPr marL="457200" indent="-457200"/>
            <a:r>
              <a:rPr lang="en-US" sz="1400">
                <a:latin typeface="Times New Roman" pitchFamily="18" charset="0"/>
              </a:rPr>
              <a:t>90. Create a marketing property brochure of features and lifestyle benefits of your home for use by buyer agents showing your home.  This will be prominently displayed in your kitchen or dining room.</a:t>
            </a:r>
          </a:p>
          <a:p>
            <a:pPr marL="457200" indent="-457200"/>
            <a:r>
              <a:rPr lang="en-US" sz="1400">
                <a:latin typeface="Times New Roman" pitchFamily="18" charset="0"/>
              </a:rPr>
              <a:t>91. Prepare copies of Seller’s Disclosures and Home Owner’s Disclosures to be placed in your home to be available for buyers; these are to be included in a contract. </a:t>
            </a:r>
          </a:p>
          <a:p>
            <a:pPr marL="457200" indent="-457200"/>
            <a:r>
              <a:rPr lang="en-US" sz="1400">
                <a:latin typeface="Times New Roman" pitchFamily="18" charset="0"/>
              </a:rPr>
              <a:t>92. Create a custom “Home Marketing Book” to be placed in your home for buyers &amp; buyer’s agents to reference home features, area map, plat/lot map, floor plan (if available), tax information, and other possible buyer benefits. Provide 5 for your property, and replace as needed. This makes your home stand apart in the buyers’ minds long after they have left your property. </a:t>
            </a:r>
          </a:p>
          <a:p>
            <a:pPr marL="457200" indent="-457200"/>
            <a:r>
              <a:rPr lang="en-US" sz="1400">
                <a:latin typeface="Times New Roman" pitchFamily="18" charset="0"/>
              </a:rPr>
              <a:t>93. Deliver “Home Marketing Book” to your property and display in prominent location for buyers’ easy access. </a:t>
            </a:r>
          </a:p>
          <a:p>
            <a:pPr marL="457200" indent="-457200"/>
            <a:r>
              <a:rPr lang="en-US" sz="1400">
                <a:latin typeface="Times New Roman" pitchFamily="18" charset="0"/>
              </a:rPr>
              <a:t>94. Respond within 15 minutes of immediate page over the internet through our exclusive Lead 95. Router   program, which is a highly effective way to communicate with buyers who are interested in your property. Over 84% of all inquiries come from the Internet. </a:t>
            </a:r>
          </a:p>
          <a:p>
            <a:pPr marL="457200" indent="-457200"/>
            <a:r>
              <a:rPr lang="en-US" sz="1400">
                <a:latin typeface="Times New Roman" pitchFamily="18" charset="0"/>
              </a:rPr>
              <a:t>96. Convey all price changes promptly to Internet real estate sites</a:t>
            </a:r>
          </a:p>
          <a:p>
            <a:pPr marL="457200" indent="-457200"/>
            <a:r>
              <a:rPr lang="en-US" sz="1400">
                <a:latin typeface="Times New Roman" pitchFamily="18" charset="0"/>
              </a:rPr>
              <a:t>97. Capture feedback from Realtors® after all showings </a:t>
            </a:r>
          </a:p>
          <a:p>
            <a:pPr marL="457200" indent="-457200"/>
            <a:r>
              <a:rPr lang="en-US" sz="1400">
                <a:latin typeface="Times New Roman" pitchFamily="18" charset="0"/>
              </a:rPr>
              <a:t>98. Place regular weekly update calls or emails to you to discuss all showings, marketing, and pricing. </a:t>
            </a:r>
          </a:p>
          <a:p>
            <a:pPr marL="457200" indent="-457200"/>
            <a:r>
              <a:rPr lang="en-US" sz="1400">
                <a:latin typeface="Times New Roman" pitchFamily="18" charset="0"/>
              </a:rPr>
              <a:t>99. Research weekly current laws, interest rates, and insurance conditions as it relates to the housing    industry, and specifically how it impacts the sale of your property. Notify you of any conditions    promptly. </a:t>
            </a:r>
          </a:p>
          <a:p>
            <a:pPr marL="457200" indent="-457200"/>
            <a:r>
              <a:rPr lang="en-US" sz="1400">
                <a:latin typeface="Times New Roman" pitchFamily="18" charset="0"/>
              </a:rPr>
              <a:t>100. Notify you immediately of any offers, potential offers, or needs.</a:t>
            </a:r>
            <a:r>
              <a:rPr lang="en-US"/>
              <a:t> </a:t>
            </a:r>
          </a:p>
          <a:p>
            <a:pPr marL="457200" indent="-457200"/>
            <a:r>
              <a:rPr lang="en-US" sz="1400">
                <a:latin typeface="Times New Roman" pitchFamily="18" charset="0"/>
              </a:rPr>
              <a:t>101. Discuss feedback from showing agents with you to determine if changes will accelerate the sale.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Text Box 2"/>
          <p:cNvSpPr txBox="1">
            <a:spLocks noChangeArrowheads="1"/>
          </p:cNvSpPr>
          <p:nvPr/>
        </p:nvSpPr>
        <p:spPr bwMode="auto">
          <a:xfrm>
            <a:off x="390525" y="3205163"/>
            <a:ext cx="7067550" cy="6261100"/>
          </a:xfrm>
          <a:prstGeom prst="rect">
            <a:avLst/>
          </a:prstGeom>
          <a:noFill/>
          <a:ln w="9525">
            <a:noFill/>
            <a:miter lim="800000"/>
            <a:headEnd/>
            <a:tailEnd/>
          </a:ln>
          <a:effectLst/>
        </p:spPr>
        <p:txBody>
          <a:bodyPr>
            <a:spAutoFit/>
          </a:bodyPr>
          <a:lstStyle/>
          <a:p>
            <a:pPr marL="457200" indent="-457200"/>
            <a:r>
              <a:rPr lang="en-US" sz="1400">
                <a:latin typeface="Times New Roman" pitchFamily="18" charset="0"/>
              </a:rPr>
              <a:t>102. Search the MLS System for Realtors most likely working with interested and capable buyers    matching your   home, then fax or email copies of your home listing information for them to review immediately.</a:t>
            </a:r>
          </a:p>
          <a:p>
            <a:pPr marL="457200" indent="-457200"/>
            <a:r>
              <a:rPr lang="en-US" sz="1400">
                <a:latin typeface="Times New Roman" pitchFamily="18" charset="0"/>
              </a:rPr>
              <a:t>103. Maximize showing potential through professional signage. (COMPANY NAME) has the most recognizable logo and trademark in real estate.</a:t>
            </a:r>
          </a:p>
          <a:p>
            <a:pPr marL="457200" indent="-457200"/>
            <a:r>
              <a:rPr lang="en-US" sz="1400">
                <a:latin typeface="Times New Roman" pitchFamily="18" charset="0"/>
              </a:rPr>
              <a:t>104. Install (COMPANY NAME) sign in front yard when allowed by Home Owners Association.</a:t>
            </a:r>
          </a:p>
          <a:p>
            <a:pPr marL="457200" indent="-457200"/>
            <a:r>
              <a:rPr lang="en-US" sz="1400">
                <a:latin typeface="Times New Roman" pitchFamily="18" charset="0"/>
              </a:rPr>
              <a:t>105. Market your home on the following internet sites: Realtor.com, xxx, xxx, xxx, xxx (all that apply to your specific property). (AGENT NAME) is the exclusive Realtor® for WEBSITE.com for all of (CITY NAME). This produces additional potential customers for you. </a:t>
            </a:r>
          </a:p>
          <a:p>
            <a:pPr marL="457200" indent="-457200"/>
            <a:r>
              <a:rPr lang="en-US" sz="1400">
                <a:latin typeface="Times New Roman" pitchFamily="18" charset="0"/>
              </a:rPr>
              <a:t>106. Submit a crisp, clean digital montage of photos complete with personally written remarks detailing your home and upload on all websites. </a:t>
            </a:r>
          </a:p>
          <a:p>
            <a:pPr marL="457200" indent="-457200"/>
            <a:r>
              <a:rPr lang="en-US" sz="1400">
                <a:latin typeface="Times New Roman" pitchFamily="18" charset="0"/>
              </a:rPr>
              <a:t>107. If Open House is to be held, arrange for print ad to be placed in (PAPER)  the Monday before Open House to maximize number of customers. </a:t>
            </a:r>
          </a:p>
          <a:p>
            <a:pPr marL="457200" indent="-457200"/>
            <a:r>
              <a:rPr lang="en-US" sz="1400">
                <a:latin typeface="Times New Roman" pitchFamily="18" charset="0"/>
              </a:rPr>
              <a:t>108. Target market to determine who the most likely buyer willing to pay the highest price will be.</a:t>
            </a:r>
          </a:p>
          <a:p>
            <a:pPr marL="457200" indent="-457200"/>
            <a:r>
              <a:rPr lang="en-US" sz="1400">
                <a:latin typeface="Times New Roman" pitchFamily="18" charset="0"/>
              </a:rPr>
              <a:t>109. Discuss marketing ideas with “Mastermind” group of top Realtors from across country.</a:t>
            </a:r>
          </a:p>
          <a:p>
            <a:pPr marL="457200" indent="-457200"/>
            <a:r>
              <a:rPr lang="en-US" sz="1400">
                <a:latin typeface="Times New Roman" pitchFamily="18" charset="0"/>
              </a:rPr>
              <a:t>110. Deliver copies of advertisements and marketing material of your home to you for your review.</a:t>
            </a:r>
          </a:p>
          <a:p>
            <a:pPr marL="457200" indent="-457200"/>
            <a:r>
              <a:rPr lang="en-US" sz="1400">
                <a:latin typeface="Times New Roman" pitchFamily="18" charset="0"/>
              </a:rPr>
              <a:t>111. Make info box or tube available under “For Sale” sign making feature sheets available to those passing by.</a:t>
            </a:r>
          </a:p>
          <a:p>
            <a:pPr marL="457200" indent="-457200"/>
            <a:r>
              <a:rPr lang="en-US" sz="1400">
                <a:latin typeface="Times New Roman" pitchFamily="18" charset="0"/>
              </a:rPr>
              <a:t>112. Use other marketing techniques; such as offering free reports to multiply chances of buyers calling in, discussing, pre-qualifying for and touring your home.</a:t>
            </a:r>
          </a:p>
          <a:p>
            <a:pPr marL="457200" indent="-457200"/>
            <a:r>
              <a:rPr lang="en-US" sz="1400">
                <a:latin typeface="Times New Roman" pitchFamily="18" charset="0"/>
              </a:rPr>
              <a:t>113. Help you to prepare the Homeowner’s Information Sheet which includes information on utilities and services the buyer will need to know when transferring after closing.</a:t>
            </a:r>
          </a:p>
          <a:p>
            <a:pPr marL="457200" indent="-457200"/>
            <a:r>
              <a:rPr lang="en-US" sz="1400">
                <a:latin typeface="Times New Roman" pitchFamily="18" charset="0"/>
              </a:rPr>
              <a:t>114. Prepare a financing sheet with several financing plans to educate buyers on methods to purchase your home.</a:t>
            </a:r>
          </a:p>
          <a:p>
            <a:pPr marL="457200" indent="-457200"/>
            <a:r>
              <a:rPr lang="en-US" sz="1400">
                <a:latin typeface="Times New Roman" pitchFamily="18" charset="0"/>
              </a:rPr>
              <a:t>115. Advertise home to my VIP Buyers as well as all qualified buyers in my database.</a:t>
            </a:r>
          </a:p>
          <a:p>
            <a:pPr marL="457200" indent="-457200"/>
            <a:endParaRPr lang="en-US" sz="140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390525" y="3186113"/>
            <a:ext cx="7067550" cy="6048375"/>
          </a:xfrm>
          <a:prstGeom prst="rect">
            <a:avLst/>
          </a:prstGeom>
          <a:noFill/>
          <a:ln w="9525">
            <a:noFill/>
            <a:miter lim="800000"/>
            <a:headEnd/>
            <a:tailEnd/>
          </a:ln>
          <a:effectLst/>
        </p:spPr>
        <p:txBody>
          <a:bodyPr>
            <a:spAutoFit/>
          </a:bodyPr>
          <a:lstStyle/>
          <a:p>
            <a:pPr marL="457200" indent="-457200"/>
            <a:r>
              <a:rPr lang="en-US" sz="1400">
                <a:latin typeface="Times New Roman" pitchFamily="18" charset="0"/>
              </a:rPr>
              <a:t>116. Distribute flyer to all 100 agents in my (COMPANY NAME) office. Promote your home by distributing flyers local lenders and potential buyers who are relocating to our area.</a:t>
            </a:r>
          </a:p>
          <a:p>
            <a:pPr marL="457200" indent="-457200"/>
            <a:r>
              <a:rPr lang="en-US" sz="1400">
                <a:latin typeface="Times New Roman" pitchFamily="18" charset="0"/>
              </a:rPr>
              <a:t>117. Promote the benefits of your property to all 100 agents in my office, and update them on any changes so they may convey enticing information to their buyers. </a:t>
            </a:r>
          </a:p>
          <a:p>
            <a:pPr marL="457200" indent="-457200"/>
            <a:r>
              <a:rPr lang="en-US" sz="1400">
                <a:latin typeface="Times New Roman" pitchFamily="18" charset="0"/>
              </a:rPr>
              <a:t>118. Deliver copies of advertisements and marketing material of your home to you for your review.</a:t>
            </a:r>
          </a:p>
          <a:p>
            <a:pPr marL="457200" indent="-457200"/>
            <a:r>
              <a:rPr lang="en-US" sz="1400">
                <a:latin typeface="Times New Roman" pitchFamily="18" charset="0"/>
              </a:rPr>
              <a:t>119. Promote your home to top Realtors in other areas.</a:t>
            </a:r>
          </a:p>
          <a:p>
            <a:pPr marL="457200" indent="-457200"/>
            <a:r>
              <a:rPr lang="en-US" sz="1400">
                <a:latin typeface="Times New Roman" pitchFamily="18" charset="0"/>
              </a:rPr>
              <a:t>120. Log in all home showings to keep record of marketing activity and potential purchasers.</a:t>
            </a:r>
          </a:p>
          <a:p>
            <a:pPr marL="457200" indent="-457200"/>
            <a:r>
              <a:rPr lang="en-US" sz="1400">
                <a:latin typeface="Times New Roman" pitchFamily="18" charset="0"/>
              </a:rPr>
              <a:t>121. Follow up with all the agents who have shown your home via fax or personal phone call to answer questions they may have.</a:t>
            </a:r>
          </a:p>
          <a:p>
            <a:pPr marL="457200" indent="-457200"/>
            <a:r>
              <a:rPr lang="en-US" sz="1400">
                <a:latin typeface="Times New Roman" pitchFamily="18" charset="0"/>
              </a:rPr>
              <a:t>122. Send a personalized letter or postcard to residents in your immediate neighborhood promoting the features and lifestyle benefits of your home.  Often neighbors know of friends or family members who are thinking of moving into the neighborhood.</a:t>
            </a:r>
          </a:p>
          <a:p>
            <a:pPr marL="457200" indent="-457200"/>
            <a:r>
              <a:rPr lang="en-US" sz="1400">
                <a:latin typeface="Times New Roman" pitchFamily="18" charset="0"/>
              </a:rPr>
              <a:t>123. Personally call your immediate neighborhood and surrounding neighborhood to promote the benefits of your home. </a:t>
            </a:r>
          </a:p>
          <a:p>
            <a:pPr marL="457200" indent="-457200"/>
            <a:r>
              <a:rPr lang="en-US" sz="1400">
                <a:latin typeface="Times New Roman" pitchFamily="18" charset="0"/>
              </a:rPr>
              <a:t>124. Prepare a weekly market analysis update of any activity in your neighborhood (i.e.: new homes on the market, homes that have sold etc) to keep you informed about key market conditions within your area.</a:t>
            </a:r>
          </a:p>
          <a:p>
            <a:pPr marL="457200" indent="-457200"/>
            <a:r>
              <a:rPr lang="en-US" sz="1400">
                <a:latin typeface="Times New Roman" pitchFamily="18" charset="0"/>
              </a:rPr>
              <a:t>125. Pre-qualify all buyers whom our agents will bring to your home before showings to avoid wasting your time with unqualified showings and buyers.</a:t>
            </a:r>
          </a:p>
          <a:p>
            <a:pPr marL="457200" indent="-457200"/>
            <a:r>
              <a:rPr lang="en-US" sz="1400">
                <a:latin typeface="Times New Roman" pitchFamily="18" charset="0"/>
              </a:rPr>
              <a:t>126. Discuss qualifications of prospective buyers to help determine buyer motivation, ability to purchase and probability of closing on the sale.</a:t>
            </a:r>
          </a:p>
          <a:p>
            <a:pPr marL="457200" indent="-457200"/>
            <a:r>
              <a:rPr lang="en-US" sz="1400">
                <a:latin typeface="Times New Roman" pitchFamily="18" charset="0"/>
              </a:rPr>
              <a:t>127. Provide Open Houses with a licensed Realtor® at your request.</a:t>
            </a:r>
          </a:p>
          <a:p>
            <a:pPr marL="457200" indent="-457200"/>
            <a:r>
              <a:rPr lang="en-US" sz="1400">
                <a:latin typeface="Times New Roman" pitchFamily="18" charset="0"/>
              </a:rPr>
              <a:t>128. Handle paperwork if price adjustment needed.</a:t>
            </a:r>
          </a:p>
          <a:p>
            <a:pPr marL="457200" indent="-457200"/>
            <a:r>
              <a:rPr lang="en-US" sz="1400">
                <a:latin typeface="Times New Roman" pitchFamily="18" charset="0"/>
              </a:rPr>
              <a:t>129. Take all calls to screen for qualified buyers and protect you from curiosity seekers. </a:t>
            </a:r>
          </a:p>
          <a:p>
            <a:pPr marL="457200" indent="-457200"/>
            <a:r>
              <a:rPr lang="en-US" sz="1400">
                <a:latin typeface="Times New Roman" pitchFamily="18" charset="0"/>
              </a:rPr>
              <a:t>130. Receive and review all Offers to Purchase contracts submitted by buyers or buyers’ Agents to determine best negotiation position. </a:t>
            </a:r>
          </a:p>
          <a:p>
            <a:pPr marL="457200" indent="-457200"/>
            <a:r>
              <a:rPr lang="en-US" sz="1400">
                <a:latin typeface="Times New Roman" pitchFamily="18" charset="0"/>
              </a:rPr>
              <a:t>131. Contact buyers’ agents to review buyer’s qualifications and discuss offer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Text Box 2"/>
          <p:cNvSpPr txBox="1">
            <a:spLocks noChangeArrowheads="1"/>
          </p:cNvSpPr>
          <p:nvPr/>
        </p:nvSpPr>
        <p:spPr bwMode="auto">
          <a:xfrm>
            <a:off x="390525" y="3186113"/>
            <a:ext cx="7067550" cy="6048375"/>
          </a:xfrm>
          <a:prstGeom prst="rect">
            <a:avLst/>
          </a:prstGeom>
          <a:noFill/>
          <a:ln w="9525">
            <a:noFill/>
            <a:miter lim="800000"/>
            <a:headEnd/>
            <a:tailEnd/>
          </a:ln>
          <a:effectLst/>
        </p:spPr>
        <p:txBody>
          <a:bodyPr>
            <a:spAutoFit/>
          </a:bodyPr>
          <a:lstStyle/>
          <a:p>
            <a:pPr marL="457200" indent="-457200"/>
            <a:r>
              <a:rPr lang="en-US" sz="1400">
                <a:latin typeface="Times New Roman" pitchFamily="18" charset="0"/>
              </a:rPr>
              <a:t>132. Evaluate offer(s) and prepare a “net sheet” on each for you for comparison purposes,  if requested </a:t>
            </a:r>
          </a:p>
          <a:p>
            <a:pPr marL="457200" indent="-457200"/>
            <a:r>
              <a:rPr lang="en-US" sz="1400">
                <a:latin typeface="Times New Roman" pitchFamily="18" charset="0"/>
              </a:rPr>
              <a:t>133. Counsel you on offers. Explain merits and weakness of each component of each offer </a:t>
            </a:r>
          </a:p>
          <a:p>
            <a:pPr marL="457200" indent="-457200"/>
            <a:r>
              <a:rPr lang="en-US" sz="1400">
                <a:latin typeface="Times New Roman" pitchFamily="18" charset="0"/>
              </a:rPr>
              <a:t>134. Fax or deliver Seller’s Disclosure form to buyer’s agent or buyer (upon request and prior to offer being made if possible) </a:t>
            </a:r>
          </a:p>
          <a:p>
            <a:pPr marL="457200" indent="-457200"/>
            <a:r>
              <a:rPr lang="en-US" sz="1400">
                <a:latin typeface="Times New Roman" pitchFamily="18" charset="0"/>
              </a:rPr>
              <a:t>135. Confirm buyer is pre-qualified by calling Loan Officer </a:t>
            </a:r>
          </a:p>
          <a:p>
            <a:pPr marL="457200" indent="-457200"/>
            <a:r>
              <a:rPr lang="en-US" sz="1400">
                <a:latin typeface="Times New Roman" pitchFamily="18" charset="0"/>
              </a:rPr>
              <a:t>136. Obtain pre-qualification letter on buyer from Loan Officer </a:t>
            </a:r>
          </a:p>
          <a:p>
            <a:pPr marL="457200" indent="-457200"/>
            <a:r>
              <a:rPr lang="en-US" sz="1400">
                <a:latin typeface="Times New Roman" pitchFamily="18" charset="0"/>
              </a:rPr>
              <a:t>137. Negotiate highest price and best terms for you and your situation.</a:t>
            </a:r>
          </a:p>
          <a:p>
            <a:pPr marL="457200" indent="-457200"/>
            <a:r>
              <a:rPr lang="en-US" sz="1400">
                <a:latin typeface="Times New Roman" pitchFamily="18" charset="0"/>
              </a:rPr>
              <a:t>138. Prepare and convey any counteroffers, acceptance or amendments to buyer’s agent </a:t>
            </a:r>
          </a:p>
          <a:p>
            <a:pPr marL="457200" indent="-457200"/>
            <a:r>
              <a:rPr lang="en-US" sz="1400">
                <a:latin typeface="Times New Roman" pitchFamily="18" charset="0"/>
              </a:rPr>
              <a:t>139. Fax or hand deliver copies of contract and all addendums to closing title company.</a:t>
            </a:r>
          </a:p>
          <a:p>
            <a:pPr marL="457200" indent="-457200"/>
            <a:r>
              <a:rPr lang="en-US" sz="1400">
                <a:latin typeface="Times New Roman" pitchFamily="18" charset="0"/>
              </a:rPr>
              <a:t>140. When an Offer to Purchase Contract is accepted and signed by you, deliver signed offer to buyer’s agent</a:t>
            </a:r>
          </a:p>
          <a:p>
            <a:pPr marL="457200" indent="-457200"/>
            <a:r>
              <a:rPr lang="en-US" sz="1400">
                <a:latin typeface="Times New Roman" pitchFamily="18" charset="0"/>
              </a:rPr>
              <a:t>141. Record and promptly deposit buyer’s earnest money in escrow account. </a:t>
            </a:r>
          </a:p>
          <a:p>
            <a:pPr marL="457200" indent="-457200"/>
            <a:r>
              <a:rPr lang="en-US" sz="1400">
                <a:latin typeface="Times New Roman" pitchFamily="18" charset="0"/>
              </a:rPr>
              <a:t>142. Deliver copies of fully signed Offer to Purchase contract to you </a:t>
            </a:r>
          </a:p>
          <a:p>
            <a:pPr marL="457200" indent="-457200"/>
            <a:r>
              <a:rPr lang="en-US" sz="1400">
                <a:latin typeface="Times New Roman" pitchFamily="18" charset="0"/>
              </a:rPr>
              <a:t>143. Fax/deliver copies of Offer to Purchase contract to Selling Agent </a:t>
            </a:r>
          </a:p>
          <a:p>
            <a:pPr marL="457200" indent="-457200"/>
            <a:r>
              <a:rPr lang="en-US" sz="1400">
                <a:latin typeface="Times New Roman" pitchFamily="18" charset="0"/>
              </a:rPr>
              <a:t>144. Fax copies of Offer to Purchase contract to lender </a:t>
            </a:r>
          </a:p>
          <a:p>
            <a:pPr marL="457200" indent="-457200"/>
            <a:r>
              <a:rPr lang="en-US" sz="1400">
                <a:latin typeface="Times New Roman" pitchFamily="18" charset="0"/>
              </a:rPr>
              <a:t>145. Provide copies of signed Offer to Purchase contract for office file </a:t>
            </a:r>
          </a:p>
          <a:p>
            <a:pPr marL="457200" indent="-457200"/>
            <a:r>
              <a:rPr lang="en-US" sz="1400">
                <a:latin typeface="Times New Roman" pitchFamily="18" charset="0"/>
              </a:rPr>
              <a:t>146. Provide copies of signed Offer to Purchase contract to Title Agency</a:t>
            </a:r>
          </a:p>
          <a:p>
            <a:pPr marL="457200" indent="-457200"/>
            <a:r>
              <a:rPr lang="en-US" sz="1400">
                <a:latin typeface="Times New Roman" pitchFamily="18" charset="0"/>
              </a:rPr>
              <a:t>147. Advise you in handling any additional offers to purchase that may be submitted between contract and closing</a:t>
            </a:r>
          </a:p>
          <a:p>
            <a:pPr marL="457200" indent="-457200"/>
            <a:r>
              <a:rPr lang="en-US" sz="1400">
                <a:latin typeface="Times New Roman" pitchFamily="18" charset="0"/>
              </a:rPr>
              <a:t>148. Change status in MLS to “Sale Pending” </a:t>
            </a:r>
          </a:p>
          <a:p>
            <a:pPr marL="457200" indent="-457200"/>
            <a:r>
              <a:rPr lang="en-US" sz="1400">
                <a:latin typeface="Times New Roman" pitchFamily="18" charset="0"/>
              </a:rPr>
              <a:t>149. Review buyer’s credit report results—Advise seller of worst and best case scenarios </a:t>
            </a:r>
          </a:p>
          <a:p>
            <a:pPr marL="457200" indent="-457200"/>
            <a:r>
              <a:rPr lang="en-US" sz="1400">
                <a:latin typeface="Times New Roman" pitchFamily="18" charset="0"/>
              </a:rPr>
              <a:t>150. Assist buyer with obtaining financing, if applicable and follow-up as necessary </a:t>
            </a:r>
          </a:p>
          <a:p>
            <a:pPr marL="457200" indent="-457200"/>
            <a:r>
              <a:rPr lang="en-US" sz="1400">
                <a:latin typeface="Times New Roman" pitchFamily="18" charset="0"/>
              </a:rPr>
              <a:t>151. Coordinate with lender on Discount Points being locked in with dates </a:t>
            </a:r>
          </a:p>
          <a:p>
            <a:pPr marL="457200" indent="-457200"/>
            <a:r>
              <a:rPr lang="en-US" sz="1400">
                <a:latin typeface="Times New Roman" pitchFamily="18" charset="0"/>
              </a:rPr>
              <a:t>152. Deliver unrecorded property information to buyer </a:t>
            </a:r>
          </a:p>
          <a:p>
            <a:pPr marL="457200" indent="-457200"/>
            <a:r>
              <a:rPr lang="en-US" sz="1400">
                <a:latin typeface="Times New Roman" pitchFamily="18" charset="0"/>
              </a:rPr>
              <a:t>153. Order septic system inspection, if applicable </a:t>
            </a:r>
          </a:p>
          <a:p>
            <a:pPr marL="457200" indent="-457200"/>
            <a:r>
              <a:rPr lang="en-US" sz="1400">
                <a:latin typeface="Times New Roman" pitchFamily="18" charset="0"/>
              </a:rPr>
              <a:t>154. Receive and review septic system report and assess any possible impact on sale </a:t>
            </a:r>
          </a:p>
          <a:p>
            <a:pPr marL="457200" indent="-457200"/>
            <a:r>
              <a:rPr lang="en-US" sz="1400">
                <a:latin typeface="Times New Roman" pitchFamily="18" charset="0"/>
              </a:rPr>
              <a:t>155. Deliver copy of septic system inspection report lender &amp; buyer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Text Box 4"/>
          <p:cNvSpPr txBox="1">
            <a:spLocks noChangeArrowheads="1"/>
          </p:cNvSpPr>
          <p:nvPr/>
        </p:nvSpPr>
        <p:spPr bwMode="auto">
          <a:xfrm>
            <a:off x="430213" y="3340100"/>
            <a:ext cx="6951662" cy="6154738"/>
          </a:xfrm>
          <a:prstGeom prst="rect">
            <a:avLst/>
          </a:prstGeom>
          <a:noFill/>
          <a:ln w="9525">
            <a:noFill/>
            <a:miter lim="800000"/>
            <a:headEnd/>
            <a:tailEnd/>
          </a:ln>
          <a:effectLst/>
        </p:spPr>
        <p:txBody>
          <a:bodyPr>
            <a:spAutoFit/>
          </a:bodyPr>
          <a:lstStyle/>
          <a:p>
            <a:r>
              <a:rPr lang="en-US" sz="1400">
                <a:latin typeface="Times New Roman" pitchFamily="18" charset="0"/>
              </a:rPr>
              <a:t>156. Coordinate termite inspection ordered </a:t>
            </a:r>
          </a:p>
          <a:p>
            <a:r>
              <a:rPr lang="en-US" sz="1400">
                <a:latin typeface="Times New Roman" pitchFamily="18" charset="0"/>
              </a:rPr>
              <a:t>157. Coordinate mold inspection ordered, if required </a:t>
            </a:r>
          </a:p>
          <a:p>
            <a:r>
              <a:rPr lang="en-US" sz="1400">
                <a:latin typeface="Times New Roman" pitchFamily="18" charset="0"/>
              </a:rPr>
              <a:t>158. Coordinate home inspection ordered and handle contingencies, if any</a:t>
            </a:r>
          </a:p>
          <a:p>
            <a:r>
              <a:rPr lang="en-US" sz="1400">
                <a:latin typeface="Times New Roman" pitchFamily="18" charset="0"/>
              </a:rPr>
              <a:t>159. Confirm Verifications Of Deposit &amp; Buyer’s Employment Have Been Returned </a:t>
            </a:r>
          </a:p>
          <a:p>
            <a:r>
              <a:rPr lang="en-US" sz="1400">
                <a:latin typeface="Times New Roman" pitchFamily="18" charset="0"/>
              </a:rPr>
              <a:t>160. Follow Loan Processing Through To The Underwriter </a:t>
            </a:r>
          </a:p>
          <a:p>
            <a:r>
              <a:rPr lang="en-US" sz="1400">
                <a:latin typeface="Times New Roman" pitchFamily="18" charset="0"/>
              </a:rPr>
              <a:t>161. Contact lender weekly to ensure processing is on track </a:t>
            </a:r>
          </a:p>
          <a:p>
            <a:r>
              <a:rPr lang="en-US" sz="1400">
                <a:latin typeface="Times New Roman" pitchFamily="18" charset="0"/>
              </a:rPr>
              <a:t>162. Relay final approval of buyer’s loan application to you </a:t>
            </a:r>
          </a:p>
          <a:p>
            <a:r>
              <a:rPr lang="en-US" sz="1400">
                <a:latin typeface="Times New Roman" pitchFamily="18" charset="0"/>
              </a:rPr>
              <a:t>163. Coordinate buyer’s professional home inspection with you </a:t>
            </a:r>
          </a:p>
          <a:p>
            <a:r>
              <a:rPr lang="en-US" sz="1400">
                <a:latin typeface="Times New Roman" pitchFamily="18" charset="0"/>
              </a:rPr>
              <a:t>164. Review home inspector’s report </a:t>
            </a:r>
          </a:p>
          <a:p>
            <a:r>
              <a:rPr lang="en-US" sz="1400">
                <a:latin typeface="Times New Roman" pitchFamily="18" charset="0"/>
              </a:rPr>
              <a:t>165. Assist seller with identifying and negotiating with trustworthy contractors to perform any required repairs</a:t>
            </a:r>
          </a:p>
          <a:p>
            <a:r>
              <a:rPr lang="en-US" sz="1400">
                <a:latin typeface="Times New Roman" pitchFamily="18" charset="0"/>
              </a:rPr>
              <a:t>166. Schedule Appraisal</a:t>
            </a:r>
          </a:p>
          <a:p>
            <a:r>
              <a:rPr lang="en-US" sz="1400">
                <a:latin typeface="Times New Roman" pitchFamily="18" charset="0"/>
              </a:rPr>
              <a:t>167. Provide comparable sales used in market pricing to Appraiser </a:t>
            </a:r>
          </a:p>
          <a:p>
            <a:r>
              <a:rPr lang="en-US" sz="1400">
                <a:latin typeface="Times New Roman" pitchFamily="18" charset="0"/>
              </a:rPr>
              <a:t>168. Follow-Up On Appraisal </a:t>
            </a:r>
          </a:p>
          <a:p>
            <a:r>
              <a:rPr lang="en-US" sz="1400">
                <a:latin typeface="Times New Roman" pitchFamily="18" charset="0"/>
              </a:rPr>
              <a:t>169. Assist seller in questioning appraisal report if it seems too low </a:t>
            </a:r>
          </a:p>
          <a:p>
            <a:r>
              <a:rPr lang="en-US" sz="1400">
                <a:latin typeface="Times New Roman" pitchFamily="18" charset="0"/>
              </a:rPr>
              <a:t>170. Coordinate closing process with buyer’s agent and lender</a:t>
            </a:r>
          </a:p>
          <a:p>
            <a:r>
              <a:rPr lang="en-US" sz="1400">
                <a:latin typeface="Times New Roman" pitchFamily="18" charset="0"/>
              </a:rPr>
              <a:t>171. Update closing forms &amp; files </a:t>
            </a:r>
          </a:p>
          <a:p>
            <a:r>
              <a:rPr lang="en-US" sz="1400">
                <a:latin typeface="Times New Roman" pitchFamily="18" charset="0"/>
              </a:rPr>
              <a:t>172. Ensure all parties have all forms and information needed to close the sale </a:t>
            </a:r>
          </a:p>
          <a:p>
            <a:r>
              <a:rPr lang="en-US" sz="1400">
                <a:latin typeface="Times New Roman" pitchFamily="18" charset="0"/>
              </a:rPr>
              <a:t>173. Confirm closing date and time and notify all parties </a:t>
            </a:r>
          </a:p>
          <a:p>
            <a:r>
              <a:rPr lang="en-US" sz="1400">
                <a:latin typeface="Times New Roman" pitchFamily="18" charset="0"/>
              </a:rPr>
              <a:t>174. Assist in solving any title problems (boundary disputes, easements, etc)</a:t>
            </a:r>
          </a:p>
          <a:p>
            <a:r>
              <a:rPr lang="en-US" sz="1400">
                <a:latin typeface="Times New Roman" pitchFamily="18" charset="0"/>
              </a:rPr>
              <a:t>175. Work with buyer’s agent in scheduling and conducting buyer’s Final Walk-Thru prior to closing </a:t>
            </a:r>
          </a:p>
          <a:p>
            <a:r>
              <a:rPr lang="en-US" sz="1400">
                <a:latin typeface="Times New Roman" pitchFamily="18" charset="0"/>
              </a:rPr>
              <a:t>176. Research all tax, HOA, utility and other applicable pro-rations </a:t>
            </a:r>
          </a:p>
          <a:p>
            <a:r>
              <a:rPr lang="en-US" sz="1400">
                <a:latin typeface="Times New Roman" pitchFamily="18" charset="0"/>
              </a:rPr>
              <a:t>177. Request final closing figures from closing agent  </a:t>
            </a:r>
          </a:p>
          <a:p>
            <a:r>
              <a:rPr lang="en-US" sz="1400">
                <a:latin typeface="Times New Roman" pitchFamily="18" charset="0"/>
              </a:rPr>
              <a:t>178. Receive &amp; carefully review closing figures on HUD statement to ensure accuracy of preparation </a:t>
            </a:r>
          </a:p>
          <a:p>
            <a:r>
              <a:rPr lang="en-US" sz="1400">
                <a:latin typeface="Times New Roman" pitchFamily="18" charset="0"/>
              </a:rPr>
              <a:t>179. Review final figures on HUD statement with you before closing</a:t>
            </a:r>
          </a:p>
          <a:p>
            <a:pPr>
              <a:spcBef>
                <a:spcPct val="50000"/>
              </a:spcBef>
            </a:pPr>
            <a:endParaRPr lang="en-US" sz="140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Text Box 4"/>
          <p:cNvSpPr txBox="1">
            <a:spLocks noChangeArrowheads="1"/>
          </p:cNvSpPr>
          <p:nvPr/>
        </p:nvSpPr>
        <p:spPr bwMode="auto">
          <a:xfrm>
            <a:off x="468313" y="3340100"/>
            <a:ext cx="6681787" cy="6154738"/>
          </a:xfrm>
          <a:prstGeom prst="rect">
            <a:avLst/>
          </a:prstGeom>
          <a:noFill/>
          <a:ln w="9525">
            <a:noFill/>
            <a:miter lim="800000"/>
            <a:headEnd/>
            <a:tailEnd/>
          </a:ln>
          <a:effectLst/>
        </p:spPr>
        <p:txBody>
          <a:bodyPr>
            <a:spAutoFit/>
          </a:bodyPr>
          <a:lstStyle/>
          <a:p>
            <a:r>
              <a:rPr lang="en-US" sz="1400">
                <a:latin typeface="Times New Roman" pitchFamily="18" charset="0"/>
              </a:rPr>
              <a:t>180. Forward verified closing figures to buyer’s agent </a:t>
            </a:r>
          </a:p>
          <a:p>
            <a:r>
              <a:rPr lang="en-US" sz="1400">
                <a:latin typeface="Times New Roman" pitchFamily="18" charset="0"/>
              </a:rPr>
              <a:t>181. Request copy of closing documents from closing agent </a:t>
            </a:r>
          </a:p>
          <a:p>
            <a:r>
              <a:rPr lang="en-US" sz="1400">
                <a:latin typeface="Times New Roman" pitchFamily="18" charset="0"/>
              </a:rPr>
              <a:t>182. Confirm buyer and buyer’s agent have received title insurance commitment </a:t>
            </a:r>
          </a:p>
          <a:p>
            <a:r>
              <a:rPr lang="en-US" sz="1400">
                <a:latin typeface="Times New Roman" pitchFamily="18" charset="0"/>
              </a:rPr>
              <a:t>183. Provide “Home Owners Warranty” for availability at closing </a:t>
            </a:r>
          </a:p>
          <a:p>
            <a:r>
              <a:rPr lang="en-US" sz="1400">
                <a:latin typeface="Times New Roman" pitchFamily="18" charset="0"/>
              </a:rPr>
              <a:t>184. Review all closing documents carefully for errors </a:t>
            </a:r>
          </a:p>
          <a:p>
            <a:r>
              <a:rPr lang="en-US" sz="1400">
                <a:latin typeface="Times New Roman" pitchFamily="18" charset="0"/>
              </a:rPr>
              <a:t>185. Forward closing documents to absentee seller as requested </a:t>
            </a:r>
          </a:p>
          <a:p>
            <a:r>
              <a:rPr lang="en-US" sz="1400">
                <a:latin typeface="Times New Roman" pitchFamily="18" charset="0"/>
              </a:rPr>
              <a:t>186. Review documents with closing agent  </a:t>
            </a:r>
          </a:p>
          <a:p>
            <a:r>
              <a:rPr lang="en-US" sz="1400">
                <a:latin typeface="Times New Roman" pitchFamily="18" charset="0"/>
              </a:rPr>
              <a:t>187. Provide earnest money deposit check from escrow account to closing agent </a:t>
            </a:r>
          </a:p>
          <a:p>
            <a:r>
              <a:rPr lang="en-US" sz="1400">
                <a:latin typeface="Times New Roman" pitchFamily="18" charset="0"/>
              </a:rPr>
              <a:t>188. Coordinate financing, final inspections, closing and possession activities on your behalf to help ensure a smooth closing.</a:t>
            </a:r>
          </a:p>
          <a:p>
            <a:r>
              <a:rPr lang="en-US" sz="1400">
                <a:latin typeface="Times New Roman" pitchFamily="18" charset="0"/>
              </a:rPr>
              <a:t>189. Assist in scheduling the closing date for you and all parties.</a:t>
            </a:r>
          </a:p>
          <a:p>
            <a:r>
              <a:rPr lang="en-US" sz="1400">
                <a:latin typeface="Times New Roman" pitchFamily="18" charset="0"/>
              </a:rPr>
              <a:t>190. Set up final walk- through of your home for buyers and their agent.</a:t>
            </a:r>
          </a:p>
          <a:p>
            <a:r>
              <a:rPr lang="en-US" sz="1400">
                <a:latin typeface="Times New Roman" pitchFamily="18" charset="0"/>
              </a:rPr>
              <a:t>191. Coordinate closing with your next purchase and resolve any timing problems </a:t>
            </a:r>
          </a:p>
          <a:p>
            <a:r>
              <a:rPr lang="en-US" sz="1400">
                <a:latin typeface="Times New Roman" pitchFamily="18" charset="0"/>
              </a:rPr>
              <a:t>192. Arrange possession and transfer of home (keys, warranties, garage door openers, community pool keys, mail box keys, educate new owners of garbage days/recycling, mail procedures etc.).</a:t>
            </a:r>
          </a:p>
          <a:p>
            <a:r>
              <a:rPr lang="en-US" sz="1400">
                <a:latin typeface="Times New Roman" pitchFamily="18" charset="0"/>
              </a:rPr>
              <a:t>193. Have a “no surprises” closing and present seller a net proceeds check at closing </a:t>
            </a:r>
          </a:p>
          <a:p>
            <a:r>
              <a:rPr lang="en-US" sz="1400">
                <a:latin typeface="Times New Roman" pitchFamily="18" charset="0"/>
              </a:rPr>
              <a:t>194. Change MLS listing status to Sold. Enter sale date and price, selling broker and agent’s ID numbers, etc. </a:t>
            </a:r>
          </a:p>
          <a:p>
            <a:r>
              <a:rPr lang="en-US" sz="1400">
                <a:latin typeface="Times New Roman" pitchFamily="18" charset="0"/>
              </a:rPr>
              <a:t>195. Answer questions about filing claims with Home Owner Warranty company if requested </a:t>
            </a:r>
          </a:p>
          <a:p>
            <a:r>
              <a:rPr lang="en-US" sz="1400">
                <a:latin typeface="Times New Roman" pitchFamily="18" charset="0"/>
              </a:rPr>
              <a:t>196. Attempt to clarify and resolve any conflicts about repairs if buyer is not satisfied </a:t>
            </a:r>
          </a:p>
          <a:p>
            <a:r>
              <a:rPr lang="en-US" sz="1400">
                <a:latin typeface="Times New Roman" pitchFamily="18" charset="0"/>
              </a:rPr>
              <a:t>197. Respond to any follow-on calls and provide any additional information required from office files.</a:t>
            </a:r>
          </a:p>
          <a:p>
            <a:r>
              <a:rPr lang="en-US" sz="1400">
                <a:latin typeface="Times New Roman" pitchFamily="18" charset="0"/>
              </a:rPr>
              <a:t>198. Help you relocate locally, or out of area with highly experienced (COMPANY NAME) agents across the globe - you are sure to have the highest quality agent to help you on both sides of your move to make it worry and stress free.</a:t>
            </a:r>
          </a:p>
          <a:p>
            <a:pPr>
              <a:spcBef>
                <a:spcPct val="50000"/>
              </a:spcBef>
            </a:pPr>
            <a:endParaRPr lang="en-US" sz="1400">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390525" y="3262313"/>
            <a:ext cx="7067550" cy="1793875"/>
          </a:xfrm>
          <a:prstGeom prst="rect">
            <a:avLst/>
          </a:prstGeom>
          <a:noFill/>
          <a:ln w="9525">
            <a:noFill/>
            <a:miter lim="800000"/>
            <a:headEnd/>
            <a:tailEnd/>
          </a:ln>
          <a:effectLst/>
        </p:spPr>
        <p:txBody>
          <a:bodyPr>
            <a:spAutoFit/>
          </a:bodyPr>
          <a:lstStyle/>
          <a:p>
            <a:pPr marL="457200" indent="-457200"/>
            <a:r>
              <a:rPr lang="en-US" sz="1400">
                <a:latin typeface="Times New Roman" pitchFamily="18" charset="0"/>
              </a:rPr>
              <a:t>199. Send letter with picture of your new home on it - delivered to 20 friends and family, providing your change of address.  </a:t>
            </a:r>
          </a:p>
          <a:p>
            <a:pPr marL="457200" indent="-457200"/>
            <a:r>
              <a:rPr lang="en-US" sz="1400">
                <a:latin typeface="Times New Roman" pitchFamily="18" charset="0"/>
              </a:rPr>
              <a:t>200. (COMPANY NAME) Residential Real Estate, Inc. at the (LOCATION) office is the #1 real estate office in the State of (STATE). You benefit from the experience and contacts of 100 of the most professional, exceptional Realtors® available to anyone!</a:t>
            </a:r>
          </a:p>
          <a:p>
            <a:pPr marL="457200" indent="-457200"/>
            <a:r>
              <a:rPr lang="en-US" sz="1400">
                <a:latin typeface="Times New Roman" pitchFamily="18" charset="0"/>
              </a:rPr>
              <a:t>201. (AGENT NAME)  is a devoted, full time REALTOR</a:t>
            </a:r>
            <a:r>
              <a:rPr lang="en-US" sz="1400">
                <a:latin typeface="Times New Roman" pitchFamily="18" charset="0"/>
                <a:sym typeface="Symbol" pitchFamily="18" charset="2"/>
              </a:rPr>
              <a:t></a:t>
            </a:r>
            <a:r>
              <a:rPr lang="en-US" sz="1400">
                <a:latin typeface="Times New Roman" pitchFamily="18" charset="0"/>
              </a:rPr>
              <a:t> - not a part time real estate agent.  Designations include (AWARDS AND DESIGNATIONS). Your benefits include my expertise, and a wide range of market areas to promote your home </a:t>
            </a:r>
          </a:p>
        </p:txBody>
      </p:sp>
      <p:sp>
        <p:nvSpPr>
          <p:cNvPr id="122884" name="Text Box 4"/>
          <p:cNvSpPr txBox="1">
            <a:spLocks noChangeArrowheads="1"/>
          </p:cNvSpPr>
          <p:nvPr/>
        </p:nvSpPr>
        <p:spPr bwMode="auto">
          <a:xfrm>
            <a:off x="0" y="6181725"/>
            <a:ext cx="7772400" cy="1735138"/>
          </a:xfrm>
          <a:prstGeom prst="rect">
            <a:avLst/>
          </a:prstGeom>
          <a:noFill/>
          <a:ln w="9525">
            <a:noFill/>
            <a:miter lim="800000"/>
            <a:headEnd/>
            <a:tailEnd/>
          </a:ln>
          <a:effectLst/>
        </p:spPr>
        <p:txBody>
          <a:bodyPr>
            <a:spAutoFit/>
          </a:bodyPr>
          <a:lstStyle/>
          <a:p>
            <a:pPr algn="ctr">
              <a:lnSpc>
                <a:spcPct val="90000"/>
              </a:lnSpc>
            </a:pPr>
            <a:r>
              <a:rPr lang="en-US" sz="2400" b="1">
                <a:solidFill>
                  <a:srgbClr val="339966"/>
                </a:solidFill>
                <a:latin typeface="Times New Roman" pitchFamily="18" charset="0"/>
              </a:rPr>
              <a:t>Is there any question why </a:t>
            </a:r>
            <a:r>
              <a:rPr lang="en-US" sz="2400" b="1" i="1">
                <a:solidFill>
                  <a:srgbClr val="339966"/>
                </a:solidFill>
                <a:latin typeface="Times New Roman" pitchFamily="18" charset="0"/>
              </a:rPr>
              <a:t>The {AGENT’S NAME} Team</a:t>
            </a:r>
            <a:r>
              <a:rPr lang="en-US" sz="2400" b="1">
                <a:solidFill>
                  <a:srgbClr val="339966"/>
                </a:solidFill>
                <a:latin typeface="Times New Roman" pitchFamily="18" charset="0"/>
              </a:rPr>
              <a:t> often sells homes for </a:t>
            </a:r>
            <a:r>
              <a:rPr lang="en-US" sz="2400" b="1" u="sng">
                <a:solidFill>
                  <a:srgbClr val="339966"/>
                </a:solidFill>
                <a:latin typeface="Times New Roman" pitchFamily="18" charset="0"/>
              </a:rPr>
              <a:t>99%</a:t>
            </a:r>
            <a:r>
              <a:rPr lang="en-US" sz="2400" b="1">
                <a:solidFill>
                  <a:srgbClr val="339966"/>
                </a:solidFill>
                <a:latin typeface="Times New Roman" pitchFamily="18" charset="0"/>
              </a:rPr>
              <a:t> of asking price with as little as 30 hours on the market? Compare this to the local agency averages and you can see why this “201 Step System” is so effective.</a:t>
            </a:r>
            <a:r>
              <a:rPr lang="en-US" sz="240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0" y="3086100"/>
            <a:ext cx="7772400" cy="1827213"/>
          </a:xfrm>
          <a:prstGeom prst="rect">
            <a:avLst/>
          </a:prstGeom>
          <a:noFill/>
          <a:ln w="9525">
            <a:noFill/>
            <a:miter lim="800000"/>
            <a:headEnd/>
            <a:tailEnd/>
          </a:ln>
          <a:effectLst/>
        </p:spPr>
        <p:txBody>
          <a:bodyPr>
            <a:spAutoFit/>
          </a:bodyPr>
          <a:lstStyle/>
          <a:p>
            <a:pPr algn="ctr"/>
            <a:r>
              <a:rPr lang="en-US" sz="4200" b="1">
                <a:solidFill>
                  <a:srgbClr val="339966"/>
                </a:solidFill>
                <a:latin typeface="Times New Roman" pitchFamily="18" charset="0"/>
              </a:rPr>
              <a:t>All Agents Are NOT Equal!</a:t>
            </a:r>
            <a:r>
              <a:rPr lang="en-US" sz="4000" b="1">
                <a:solidFill>
                  <a:srgbClr val="339966"/>
                </a:solidFill>
                <a:latin typeface="Garamond" pitchFamily="18" charset="0"/>
              </a:rPr>
              <a:t/>
            </a:r>
            <a:br>
              <a:rPr lang="en-US" sz="4000" b="1">
                <a:solidFill>
                  <a:srgbClr val="339966"/>
                </a:solidFill>
                <a:latin typeface="Garamond" pitchFamily="18" charset="0"/>
              </a:rPr>
            </a:br>
            <a:r>
              <a:rPr lang="en-US" sz="2400" b="1">
                <a:solidFill>
                  <a:srgbClr val="325392"/>
                </a:solidFill>
                <a:latin typeface="Times New Roman" pitchFamily="18" charset="0"/>
              </a:rPr>
              <a:t>Professors have Doctorates,</a:t>
            </a:r>
          </a:p>
          <a:p>
            <a:pPr algn="ctr"/>
            <a:r>
              <a:rPr lang="en-US" sz="2400" b="1">
                <a:solidFill>
                  <a:srgbClr val="325392"/>
                </a:solidFill>
                <a:latin typeface="Times New Roman" pitchFamily="18" charset="0"/>
              </a:rPr>
              <a:t>Physicians have Medical Degrees,</a:t>
            </a:r>
            <a:br>
              <a:rPr lang="en-US" sz="2400" b="1">
                <a:solidFill>
                  <a:srgbClr val="325392"/>
                </a:solidFill>
                <a:latin typeface="Times New Roman" pitchFamily="18" charset="0"/>
              </a:rPr>
            </a:br>
            <a:r>
              <a:rPr lang="en-US" sz="2400" b="1">
                <a:solidFill>
                  <a:srgbClr val="325392"/>
                </a:solidFill>
                <a:latin typeface="Times New Roman" pitchFamily="18" charset="0"/>
              </a:rPr>
              <a:t>REALTORS have DESIGNATIONS!</a:t>
            </a:r>
            <a:r>
              <a:rPr lang="en-US"/>
              <a:t> </a:t>
            </a:r>
          </a:p>
        </p:txBody>
      </p:sp>
      <p:sp>
        <p:nvSpPr>
          <p:cNvPr id="126979" name="Text Box 3"/>
          <p:cNvSpPr txBox="1">
            <a:spLocks noChangeArrowheads="1"/>
          </p:cNvSpPr>
          <p:nvPr/>
        </p:nvSpPr>
        <p:spPr bwMode="auto">
          <a:xfrm>
            <a:off x="390525" y="6734175"/>
            <a:ext cx="7067550" cy="2289175"/>
          </a:xfrm>
          <a:prstGeom prst="rect">
            <a:avLst/>
          </a:prstGeom>
          <a:noFill/>
          <a:ln w="9525">
            <a:noFill/>
            <a:miter lim="800000"/>
            <a:headEnd/>
            <a:tailEnd/>
          </a:ln>
          <a:effectLst/>
        </p:spPr>
        <p:txBody>
          <a:bodyPr>
            <a:spAutoFit/>
          </a:bodyPr>
          <a:lstStyle/>
          <a:p>
            <a:r>
              <a:rPr lang="en-US" b="1">
                <a:latin typeface="Times New Roman" pitchFamily="18" charset="0"/>
              </a:rPr>
              <a:t>How can you tell if your real estate agent has the knowledge and experience you need?</a:t>
            </a:r>
            <a:br>
              <a:rPr lang="en-US" b="1">
                <a:latin typeface="Times New Roman" pitchFamily="18" charset="0"/>
              </a:rPr>
            </a:br>
            <a:r>
              <a:rPr lang="en-US" b="1">
                <a:latin typeface="Times New Roman" pitchFamily="18" charset="0"/>
              </a:rPr>
              <a:t> </a:t>
            </a:r>
          </a:p>
          <a:p>
            <a:r>
              <a:rPr lang="en-US" b="1">
                <a:latin typeface="Times New Roman" pitchFamily="18" charset="0"/>
              </a:rPr>
              <a:t>Ask about their Designations!</a:t>
            </a:r>
          </a:p>
          <a:p>
            <a:r>
              <a:rPr lang="en-US" b="1">
                <a:latin typeface="Times New Roman" pitchFamily="18" charset="0"/>
              </a:rPr>
              <a:t/>
            </a:r>
            <a:br>
              <a:rPr lang="en-US" b="1">
                <a:latin typeface="Times New Roman" pitchFamily="18" charset="0"/>
              </a:rPr>
            </a:br>
            <a:r>
              <a:rPr lang="en-US" b="1">
                <a:latin typeface="Times New Roman" pitchFamily="18" charset="0"/>
              </a:rPr>
              <a:t>Designations mean your agent has invested their time and money to attend courses, take and pass difficult exams, and achieve specified levels of professional achievement in order to earn each Designation.</a:t>
            </a:r>
          </a:p>
        </p:txBody>
      </p:sp>
      <p:sp>
        <p:nvSpPr>
          <p:cNvPr id="126981" name="Text Box 5"/>
          <p:cNvSpPr txBox="1">
            <a:spLocks noChangeArrowheads="1"/>
          </p:cNvSpPr>
          <p:nvPr/>
        </p:nvSpPr>
        <p:spPr bwMode="auto">
          <a:xfrm>
            <a:off x="0" y="8985250"/>
            <a:ext cx="7772400" cy="396875"/>
          </a:xfrm>
          <a:prstGeom prst="rect">
            <a:avLst/>
          </a:prstGeom>
          <a:noFill/>
          <a:ln w="9525">
            <a:noFill/>
            <a:miter lim="800000"/>
            <a:headEnd/>
            <a:tailEnd/>
          </a:ln>
          <a:effectLst/>
        </p:spPr>
        <p:txBody>
          <a:bodyPr>
            <a:spAutoFit/>
          </a:bodyPr>
          <a:lstStyle/>
          <a:p>
            <a:pPr algn="ctr" eaLnBrk="0" hangingPunct="0">
              <a:spcBef>
                <a:spcPct val="50000"/>
              </a:spcBef>
            </a:pPr>
            <a:r>
              <a:rPr lang="en-US" sz="2000" b="1" i="1">
                <a:solidFill>
                  <a:srgbClr val="ED1C24"/>
                </a:solidFill>
                <a:latin typeface="Times New Roman" pitchFamily="18" charset="0"/>
              </a:rPr>
              <a:t>All of my services come with your satisfaction GUARANTEED!</a:t>
            </a:r>
            <a:endParaRPr lang="en-US" sz="2400">
              <a:solidFill>
                <a:srgbClr val="ED1C24"/>
              </a:solidFill>
              <a:latin typeface="Times New Roman" pitchFamily="18" charset="0"/>
            </a:endParaRPr>
          </a:p>
        </p:txBody>
      </p:sp>
      <p:pic>
        <p:nvPicPr>
          <p:cNvPr id="126985" name="Picture 9" descr="PPP_IEDUC_CLP_Diploma_c"/>
          <p:cNvPicPr>
            <a:picLocks noChangeAspect="1" noChangeArrowheads="1"/>
          </p:cNvPicPr>
          <p:nvPr/>
        </p:nvPicPr>
        <p:blipFill>
          <a:blip r:embed="rId3" cstate="print"/>
          <a:srcRect/>
          <a:stretch>
            <a:fillRect/>
          </a:stretch>
        </p:blipFill>
        <p:spPr bwMode="auto">
          <a:xfrm>
            <a:off x="2541588" y="4837113"/>
            <a:ext cx="2727325" cy="26495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0" y="3032125"/>
            <a:ext cx="7772400" cy="1096963"/>
          </a:xfrm>
          <a:prstGeom prst="rect">
            <a:avLst/>
          </a:prstGeom>
          <a:noFill/>
          <a:ln w="9525">
            <a:noFill/>
            <a:miter lim="800000"/>
            <a:headEnd/>
            <a:tailEnd/>
          </a:ln>
          <a:effectLst/>
        </p:spPr>
        <p:txBody>
          <a:bodyPr>
            <a:spAutoFit/>
          </a:bodyPr>
          <a:lstStyle/>
          <a:p>
            <a:pPr algn="ctr" eaLnBrk="0" hangingPunct="0">
              <a:spcBef>
                <a:spcPct val="50000"/>
              </a:spcBef>
            </a:pPr>
            <a:r>
              <a:rPr lang="en-US" sz="2400" b="1">
                <a:latin typeface="Times New Roman" pitchFamily="18" charset="0"/>
              </a:rPr>
              <a:t>{AGENT’S NAME}</a:t>
            </a:r>
            <a:r>
              <a:rPr lang="en-US"/>
              <a:t> </a:t>
            </a:r>
            <a:br>
              <a:rPr lang="en-US"/>
            </a:br>
            <a:r>
              <a:rPr lang="en-US" sz="4200" b="1" u="sng">
                <a:solidFill>
                  <a:srgbClr val="339966"/>
                </a:solidFill>
                <a:latin typeface="Times New Roman" pitchFamily="18" charset="0"/>
              </a:rPr>
              <a:t>EASY</a:t>
            </a:r>
            <a:r>
              <a:rPr lang="en-US" sz="4200" b="1">
                <a:solidFill>
                  <a:srgbClr val="339966"/>
                </a:solidFill>
                <a:latin typeface="Times New Roman" pitchFamily="18" charset="0"/>
              </a:rPr>
              <a:t> </a:t>
            </a:r>
            <a:r>
              <a:rPr lang="en-US" sz="4200" b="1" u="sng">
                <a:solidFill>
                  <a:srgbClr val="339966"/>
                </a:solidFill>
                <a:latin typeface="Times New Roman" pitchFamily="18" charset="0"/>
              </a:rPr>
              <a:t>EXIT</a:t>
            </a:r>
            <a:r>
              <a:rPr lang="en-US" sz="4200" b="1">
                <a:solidFill>
                  <a:srgbClr val="339966"/>
                </a:solidFill>
                <a:latin typeface="Times New Roman" pitchFamily="18" charset="0"/>
              </a:rPr>
              <a:t> Listing Agreement</a:t>
            </a:r>
          </a:p>
        </p:txBody>
      </p:sp>
      <p:sp>
        <p:nvSpPr>
          <p:cNvPr id="129027" name="Text Box 3"/>
          <p:cNvSpPr txBox="1">
            <a:spLocks noChangeArrowheads="1"/>
          </p:cNvSpPr>
          <p:nvPr/>
        </p:nvSpPr>
        <p:spPr bwMode="auto">
          <a:xfrm>
            <a:off x="160338" y="4059238"/>
            <a:ext cx="7451725" cy="4772025"/>
          </a:xfrm>
          <a:prstGeom prst="rect">
            <a:avLst/>
          </a:prstGeom>
          <a:noFill/>
          <a:ln w="9525">
            <a:noFill/>
            <a:miter lim="800000"/>
            <a:headEnd/>
            <a:tailEnd/>
          </a:ln>
          <a:effectLst/>
        </p:spPr>
        <p:txBody>
          <a:bodyPr>
            <a:spAutoFit/>
          </a:bodyPr>
          <a:lstStyle/>
          <a:p>
            <a:r>
              <a:rPr lang="en-US" sz="1400" b="1">
                <a:latin typeface="Times New Roman" pitchFamily="18" charset="0"/>
              </a:rPr>
              <a:t>What’s your biggest fear when you list your home with a real estate agent? It’s simple. You worry about being locked into a lengthy listing agreement with a less than competent real estate agent, costing your home valuable time and exposure on the market.</a:t>
            </a:r>
          </a:p>
          <a:p>
            <a:endParaRPr lang="en-US" sz="1400" b="1">
              <a:latin typeface="Times New Roman" pitchFamily="18" charset="0"/>
            </a:endParaRPr>
          </a:p>
          <a:p>
            <a:r>
              <a:rPr lang="en-US" sz="1400" b="1">
                <a:latin typeface="Times New Roman" pitchFamily="18" charset="0"/>
              </a:rPr>
              <a:t>Well, worry no more. The {AGENT’S NAME} Team takes the risk and the fear out of listing your home with a real estate agent. How? </a:t>
            </a:r>
          </a:p>
          <a:p>
            <a:endParaRPr lang="en-US" sz="1400" b="1">
              <a:latin typeface="Times New Roman" pitchFamily="18" charset="0"/>
            </a:endParaRPr>
          </a:p>
          <a:p>
            <a:r>
              <a:rPr lang="en-US" sz="1400" b="1">
                <a:latin typeface="Times New Roman" pitchFamily="18" charset="0"/>
              </a:rPr>
              <a:t>Through our EASY EXIT Listing Agreement. When you list your home through our EASY EXIT Listing Agreement, you can cancel your listing with us at any time. No hassles. It’s easy.</a:t>
            </a:r>
          </a:p>
          <a:p>
            <a:endParaRPr lang="en-US" sz="1400" b="1">
              <a:latin typeface="Times New Roman" pitchFamily="18" charset="0"/>
            </a:endParaRPr>
          </a:p>
          <a:p>
            <a:r>
              <a:rPr lang="en-US" sz="1400" b="1">
                <a:latin typeface="Times New Roman" pitchFamily="18" charset="0"/>
              </a:rPr>
              <a:t>You can cancel your listing anytime</a:t>
            </a:r>
          </a:p>
          <a:p>
            <a:endParaRPr lang="en-US" sz="1400" b="1">
              <a:latin typeface="Times New Roman" pitchFamily="18" charset="0"/>
            </a:endParaRPr>
          </a:p>
          <a:p>
            <a:r>
              <a:rPr lang="en-US" sz="1400" b="1">
                <a:latin typeface="Times New Roman" pitchFamily="18" charset="0"/>
              </a:rPr>
              <a:t>You can relax, knowing you won’t be locked into a lengthy contract</a:t>
            </a:r>
          </a:p>
          <a:p>
            <a:r>
              <a:rPr lang="en-US" sz="1400" b="1">
                <a:latin typeface="Times New Roman" pitchFamily="18" charset="0"/>
              </a:rPr>
              <a:t>Enjoy the caliber of service confident enough to make this offer</a:t>
            </a:r>
          </a:p>
          <a:p>
            <a:endParaRPr lang="en-US" sz="1400" b="1">
              <a:latin typeface="Times New Roman" pitchFamily="18" charset="0"/>
            </a:endParaRPr>
          </a:p>
          <a:p>
            <a:r>
              <a:rPr lang="en-US" sz="1400" b="1">
                <a:latin typeface="Times New Roman" pitchFamily="18" charset="0"/>
              </a:rPr>
              <a:t>Only one restriction applies…we ask that you voice your concern and give us seven (7) days to try and fix the problem.  That seems fair, doesn’t it?  If we can’t fix any concerns within the seven day period, you are free to withdraw your listing.</a:t>
            </a:r>
          </a:p>
          <a:p>
            <a:r>
              <a:rPr lang="en-US" sz="1400" b="1">
                <a:latin typeface="Times New Roman" pitchFamily="18" charset="0"/>
              </a:rPr>
              <a:t/>
            </a:r>
            <a:br>
              <a:rPr lang="en-US" sz="1400" b="1">
                <a:latin typeface="Times New Roman" pitchFamily="18" charset="0"/>
              </a:rPr>
            </a:br>
            <a:r>
              <a:rPr lang="en-US" sz="1400" b="1">
                <a:latin typeface="Times New Roman" pitchFamily="18" charset="0"/>
              </a:rPr>
              <a:t>{AGENT’S FIRST NAME} and {HIS/HER} team have strong opinions about real estate service. She believes that if you are unhappy with the service you receive, you should have the power to fire your agent.</a:t>
            </a:r>
            <a:r>
              <a:rPr lang="en-US" sz="1400">
                <a:latin typeface="Times New Roman" pitchFamily="18" charset="0"/>
              </a:rPr>
              <a:t> </a:t>
            </a:r>
          </a:p>
        </p:txBody>
      </p:sp>
      <p:sp>
        <p:nvSpPr>
          <p:cNvPr id="129029" name="Text Box 5"/>
          <p:cNvSpPr txBox="1">
            <a:spLocks noChangeArrowheads="1"/>
          </p:cNvSpPr>
          <p:nvPr/>
        </p:nvSpPr>
        <p:spPr bwMode="auto">
          <a:xfrm>
            <a:off x="0" y="8972550"/>
            <a:ext cx="7772400" cy="396875"/>
          </a:xfrm>
          <a:prstGeom prst="rect">
            <a:avLst/>
          </a:prstGeom>
          <a:noFill/>
          <a:ln w="9525">
            <a:noFill/>
            <a:miter lim="800000"/>
            <a:headEnd/>
            <a:tailEnd/>
          </a:ln>
          <a:effectLst/>
        </p:spPr>
        <p:txBody>
          <a:bodyPr>
            <a:spAutoFit/>
          </a:bodyPr>
          <a:lstStyle/>
          <a:p>
            <a:pPr algn="ctr" eaLnBrk="0" hangingPunct="0">
              <a:spcBef>
                <a:spcPct val="50000"/>
              </a:spcBef>
            </a:pPr>
            <a:r>
              <a:rPr lang="en-US" sz="2000" b="1" i="1">
                <a:solidFill>
                  <a:srgbClr val="ED1C24"/>
                </a:solidFill>
                <a:latin typeface="Times New Roman" pitchFamily="18" charset="0"/>
              </a:rPr>
              <a:t>All of my services come with your satisfaction GUARANTEED!</a:t>
            </a:r>
            <a:endParaRPr lang="en-US" sz="2400">
              <a:solidFill>
                <a:srgbClr val="ED1C24"/>
              </a:solidFill>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0" y="2994025"/>
            <a:ext cx="7772400" cy="1244600"/>
          </a:xfrm>
          <a:prstGeom prst="rect">
            <a:avLst/>
          </a:prstGeom>
          <a:noFill/>
          <a:ln w="9525">
            <a:noFill/>
            <a:miter lim="800000"/>
            <a:headEnd/>
            <a:tailEnd/>
          </a:ln>
          <a:effectLst/>
        </p:spPr>
        <p:txBody>
          <a:bodyPr>
            <a:spAutoFit/>
          </a:bodyPr>
          <a:lstStyle/>
          <a:p>
            <a:pPr algn="ctr">
              <a:lnSpc>
                <a:spcPct val="90000"/>
              </a:lnSpc>
            </a:pPr>
            <a:r>
              <a:rPr lang="en-US" sz="4200" b="1">
                <a:solidFill>
                  <a:srgbClr val="339966"/>
                </a:solidFill>
                <a:latin typeface="Times New Roman" pitchFamily="18" charset="0"/>
              </a:rPr>
              <a:t>Suggested Questions For </a:t>
            </a:r>
            <a:br>
              <a:rPr lang="en-US" sz="4200" b="1">
                <a:solidFill>
                  <a:srgbClr val="339966"/>
                </a:solidFill>
                <a:latin typeface="Times New Roman" pitchFamily="18" charset="0"/>
              </a:rPr>
            </a:br>
            <a:r>
              <a:rPr lang="en-US" sz="4200" b="1">
                <a:solidFill>
                  <a:srgbClr val="339966"/>
                </a:solidFill>
                <a:latin typeface="Times New Roman" pitchFamily="18" charset="0"/>
              </a:rPr>
              <a:t>Listing Agents</a:t>
            </a:r>
            <a:r>
              <a:rPr lang="en-US"/>
              <a:t> </a:t>
            </a:r>
          </a:p>
        </p:txBody>
      </p:sp>
      <p:sp>
        <p:nvSpPr>
          <p:cNvPr id="131075" name="Text Box 3"/>
          <p:cNvSpPr txBox="1">
            <a:spLocks noChangeArrowheads="1"/>
          </p:cNvSpPr>
          <p:nvPr/>
        </p:nvSpPr>
        <p:spPr bwMode="auto">
          <a:xfrm>
            <a:off x="390525" y="4106863"/>
            <a:ext cx="7067550" cy="5251450"/>
          </a:xfrm>
          <a:prstGeom prst="rect">
            <a:avLst/>
          </a:prstGeom>
          <a:noFill/>
          <a:ln w="9525">
            <a:noFill/>
            <a:miter lim="800000"/>
            <a:headEnd/>
            <a:tailEnd/>
          </a:ln>
          <a:effectLst/>
        </p:spPr>
        <p:txBody>
          <a:bodyPr>
            <a:spAutoFit/>
          </a:bodyPr>
          <a:lstStyle/>
          <a:p>
            <a:pPr marL="457200" indent="-457200"/>
            <a:r>
              <a:rPr lang="en-US" sz="1300">
                <a:latin typeface="Times New Roman" pitchFamily="18" charset="0"/>
              </a:rPr>
              <a:t>1. Do you work as a full-time Realtor</a:t>
            </a:r>
            <a:r>
              <a:rPr lang="en-US" sz="1300">
                <a:latin typeface="Times New Roman" pitchFamily="18" charset="0"/>
                <a:sym typeface="Symbol" pitchFamily="18" charset="2"/>
              </a:rPr>
              <a:t></a:t>
            </a:r>
            <a:r>
              <a:rPr lang="en-US" sz="1300">
                <a:latin typeface="Times New Roman" pitchFamily="18" charset="0"/>
              </a:rPr>
              <a:t>?</a:t>
            </a:r>
          </a:p>
          <a:p>
            <a:pPr marL="457200" indent="-457200"/>
            <a:r>
              <a:rPr lang="en-US" sz="1300">
                <a:latin typeface="Times New Roman" pitchFamily="18" charset="0"/>
              </a:rPr>
              <a:t>2. How Many potential buyers and sellers do you talk with in a week? A month? Of those you speak with, how many actually contact you as opposed to cold calling?</a:t>
            </a:r>
          </a:p>
          <a:p>
            <a:pPr marL="457200" indent="-457200"/>
            <a:r>
              <a:rPr lang="en-US" sz="1300">
                <a:latin typeface="Times New Roman" pitchFamily="18" charset="0"/>
              </a:rPr>
              <a:t>3. How many buyers are you currently working with?</a:t>
            </a:r>
          </a:p>
          <a:p>
            <a:pPr marL="457200" indent="-457200"/>
            <a:r>
              <a:rPr lang="en-US" sz="1300">
                <a:latin typeface="Times New Roman" pitchFamily="18" charset="0"/>
              </a:rPr>
              <a:t>4. In what ways will you encourage other Realtors</a:t>
            </a:r>
            <a:r>
              <a:rPr lang="en-US" sz="1300">
                <a:latin typeface="Times New Roman" pitchFamily="18" charset="0"/>
                <a:sym typeface="Symbol" pitchFamily="18" charset="2"/>
              </a:rPr>
              <a:t></a:t>
            </a:r>
            <a:r>
              <a:rPr lang="en-US" sz="1300">
                <a:latin typeface="Times New Roman" pitchFamily="18" charset="0"/>
              </a:rPr>
              <a:t> to show and sell my home?</a:t>
            </a:r>
          </a:p>
          <a:p>
            <a:pPr marL="457200" indent="-457200"/>
            <a:r>
              <a:rPr lang="en-US" sz="1300">
                <a:latin typeface="Times New Roman" pitchFamily="18" charset="0"/>
              </a:rPr>
              <a:t>5. What can you tell me about the real estate market in this area?</a:t>
            </a:r>
          </a:p>
          <a:p>
            <a:pPr marL="457200" indent="-457200"/>
            <a:r>
              <a:rPr lang="en-US" sz="1300">
                <a:latin typeface="Times New Roman" pitchFamily="18" charset="0"/>
              </a:rPr>
              <a:t>6. What price do you recommend for my home, and what is it based on?</a:t>
            </a:r>
          </a:p>
          <a:p>
            <a:pPr marL="457200" indent="-457200"/>
            <a:r>
              <a:rPr lang="en-US" sz="1300">
                <a:latin typeface="Times New Roman" pitchFamily="18" charset="0"/>
              </a:rPr>
              <a:t>7. What are your average days on market?</a:t>
            </a:r>
          </a:p>
          <a:p>
            <a:pPr marL="457200" indent="-457200"/>
            <a:r>
              <a:rPr lang="en-US" sz="1300">
                <a:latin typeface="Times New Roman" pitchFamily="18" charset="0"/>
              </a:rPr>
              <a:t>8. What is your list to sales price ratio?</a:t>
            </a:r>
          </a:p>
          <a:p>
            <a:pPr marL="457200" indent="-457200"/>
            <a:r>
              <a:rPr lang="en-US" sz="1300">
                <a:latin typeface="Times New Roman" pitchFamily="18" charset="0"/>
              </a:rPr>
              <a:t>9. What kind of advertising do you do?   May I see some samples?</a:t>
            </a:r>
          </a:p>
          <a:p>
            <a:pPr marL="457200" indent="-457200"/>
            <a:r>
              <a:rPr lang="en-US" sz="1300">
                <a:latin typeface="Times New Roman" pitchFamily="18" charset="0"/>
              </a:rPr>
              <a:t>10. How often will my home be advertised, and where?</a:t>
            </a:r>
          </a:p>
          <a:p>
            <a:pPr marL="457200" indent="-457200"/>
            <a:r>
              <a:rPr lang="en-US" sz="1300">
                <a:latin typeface="Times New Roman" pitchFamily="18" charset="0"/>
              </a:rPr>
              <a:t>11. How do you attract buyers from outside the local area?</a:t>
            </a:r>
          </a:p>
          <a:p>
            <a:pPr marL="457200" indent="-457200"/>
            <a:r>
              <a:rPr lang="en-US" sz="1300">
                <a:latin typeface="Times New Roman" pitchFamily="18" charset="0"/>
              </a:rPr>
              <a:t>12. Will you prepare an informative feature sheet for my property?  May I see a sample?</a:t>
            </a:r>
          </a:p>
          <a:p>
            <a:pPr marL="457200" indent="-457200"/>
            <a:r>
              <a:rPr lang="en-US" sz="1300">
                <a:latin typeface="Times New Roman" pitchFamily="18" charset="0"/>
              </a:rPr>
              <a:t>13. Where and how will the feature sheets be distributed, and to whom?</a:t>
            </a:r>
          </a:p>
          <a:p>
            <a:pPr marL="457200" indent="-457200"/>
            <a:r>
              <a:rPr lang="en-US" sz="1300">
                <a:latin typeface="Times New Roman" pitchFamily="18" charset="0"/>
              </a:rPr>
              <a:t>14. Do you have a system to follow-up with other agents and brokers so that we get valuable feedback after every showing?</a:t>
            </a:r>
          </a:p>
          <a:p>
            <a:pPr marL="457200" indent="-457200"/>
            <a:r>
              <a:rPr lang="en-US" sz="1300">
                <a:latin typeface="Times New Roman" pitchFamily="18" charset="0"/>
              </a:rPr>
              <a:t>15. How often, and in what way will I be kept informed?</a:t>
            </a:r>
          </a:p>
          <a:p>
            <a:pPr marL="457200" indent="-457200"/>
            <a:r>
              <a:rPr lang="en-US" sz="1300">
                <a:latin typeface="Times New Roman" pitchFamily="18" charset="0"/>
              </a:rPr>
              <a:t>16. Are you associated with a national referral network that refers their buyers to you and gives you the opportunity to refer me to the top agent in the town or state I may be moving to? </a:t>
            </a:r>
          </a:p>
          <a:p>
            <a:pPr marL="457200" indent="-457200"/>
            <a:r>
              <a:rPr lang="en-US" sz="1300">
                <a:latin typeface="Times New Roman" pitchFamily="18" charset="0"/>
              </a:rPr>
              <a:t>17. Do you have a Team to help with the details, or are you a one man / woman wonder show &amp; do it all yourself?</a:t>
            </a:r>
          </a:p>
          <a:p>
            <a:pPr marL="457200" indent="-457200"/>
            <a:r>
              <a:rPr lang="en-US" sz="1300">
                <a:latin typeface="Times New Roman" pitchFamily="18" charset="0"/>
              </a:rPr>
              <a:t>18. Do you have a way to market my home through the Internet or Virtual Tours?</a:t>
            </a:r>
          </a:p>
          <a:p>
            <a:pPr marL="457200" indent="-457200"/>
            <a:r>
              <a:rPr lang="en-US" sz="1300">
                <a:latin typeface="Times New Roman" pitchFamily="18" charset="0"/>
              </a:rPr>
              <a:t>19. Do you have a Specific Marketing Plan designed to sell my property quickly and for top dollar? How does it go beyond placing a sign in my yard, an ad in the paper, and notifying the Multiple Listing Service?</a:t>
            </a:r>
          </a:p>
          <a:p>
            <a:pPr marL="457200" indent="-457200"/>
            <a:r>
              <a:rPr lang="en-US" sz="1300">
                <a:latin typeface="Times New Roman" pitchFamily="18" charset="0"/>
              </a:rPr>
              <a:t>20. Do you have an 800# Hot-Line so that my home is marketed 24-hours a day, 7 days a week?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3171825"/>
            <a:ext cx="7772400" cy="1050925"/>
          </a:xfrm>
          <a:prstGeom prst="rect">
            <a:avLst/>
          </a:prstGeom>
          <a:noFill/>
          <a:ln w="9525">
            <a:noFill/>
            <a:miter lim="800000"/>
            <a:headEnd/>
            <a:tailEnd/>
          </a:ln>
          <a:effectLst/>
        </p:spPr>
        <p:txBody>
          <a:bodyPr>
            <a:spAutoFit/>
          </a:bodyPr>
          <a:lstStyle/>
          <a:p>
            <a:pPr algn="ctr" eaLnBrk="0" hangingPunct="0">
              <a:spcBef>
                <a:spcPct val="50000"/>
              </a:spcBef>
            </a:pPr>
            <a:r>
              <a:rPr lang="en-US" sz="4200" b="1">
                <a:solidFill>
                  <a:srgbClr val="339966"/>
                </a:solidFill>
                <a:latin typeface="Times New Roman" pitchFamily="18" charset="0"/>
              </a:rPr>
              <a:t>About Me, My Company</a:t>
            </a:r>
          </a:p>
          <a:p>
            <a:pPr algn="ctr" eaLnBrk="0" hangingPunct="0">
              <a:lnSpc>
                <a:spcPct val="85000"/>
              </a:lnSpc>
              <a:spcBef>
                <a:spcPct val="20000"/>
              </a:spcBef>
            </a:pPr>
            <a:r>
              <a:rPr lang="en-US" sz="2000" b="1">
                <a:solidFill>
                  <a:srgbClr val="325392"/>
                </a:solidFill>
                <a:latin typeface="Times New Roman" pitchFamily="18" charset="0"/>
              </a:rPr>
              <a:t>And Our Philosophy On How To Treat Clients Right!</a:t>
            </a:r>
            <a:endParaRPr lang="en-US" sz="2400" b="1">
              <a:solidFill>
                <a:srgbClr val="325392"/>
              </a:solidFill>
              <a:latin typeface="Times New Roman" pitchFamily="18" charset="0"/>
            </a:endParaRPr>
          </a:p>
        </p:txBody>
      </p:sp>
      <p:sp>
        <p:nvSpPr>
          <p:cNvPr id="18435" name="Text Box 3"/>
          <p:cNvSpPr txBox="1">
            <a:spLocks noChangeArrowheads="1"/>
          </p:cNvSpPr>
          <p:nvPr/>
        </p:nvSpPr>
        <p:spPr bwMode="auto">
          <a:xfrm>
            <a:off x="314325" y="4799013"/>
            <a:ext cx="7086600" cy="2841625"/>
          </a:xfrm>
          <a:prstGeom prst="rect">
            <a:avLst/>
          </a:prstGeom>
          <a:noFill/>
          <a:ln w="9525">
            <a:noFill/>
            <a:miter lim="800000"/>
            <a:headEnd/>
            <a:tailEnd/>
          </a:ln>
          <a:effectLst/>
        </p:spPr>
        <p:txBody>
          <a:bodyPr>
            <a:spAutoFit/>
          </a:bodyPr>
          <a:lstStyle/>
          <a:p>
            <a:pPr eaLnBrk="0" hangingPunct="0">
              <a:lnSpc>
                <a:spcPct val="90000"/>
              </a:lnSpc>
              <a:spcBef>
                <a:spcPct val="50000"/>
              </a:spcBef>
              <a:buSzPct val="120000"/>
              <a:buFont typeface="Garamond" pitchFamily="18" charset="0"/>
              <a:buNone/>
            </a:pPr>
            <a:r>
              <a:rPr lang="en-US" sz="2200" b="1">
                <a:latin typeface="Times New Roman" pitchFamily="18" charset="0"/>
              </a:rPr>
              <a:t>Professional Designations/Resume</a:t>
            </a:r>
            <a:br>
              <a:rPr lang="en-US" sz="2200" b="1">
                <a:latin typeface="Times New Roman" pitchFamily="18" charset="0"/>
              </a:rPr>
            </a:br>
            <a:r>
              <a:rPr lang="en-US" sz="2200">
                <a:latin typeface="Times New Roman" pitchFamily="18" charset="0"/>
              </a:rPr>
              <a:t>Text goes here</a:t>
            </a:r>
            <a:br>
              <a:rPr lang="en-US" sz="2200">
                <a:latin typeface="Times New Roman" pitchFamily="18" charset="0"/>
              </a:rPr>
            </a:br>
            <a:endParaRPr lang="en-US" sz="2200" b="1">
              <a:latin typeface="Times New Roman" pitchFamily="18" charset="0"/>
            </a:endParaRPr>
          </a:p>
          <a:p>
            <a:pPr eaLnBrk="0" hangingPunct="0">
              <a:lnSpc>
                <a:spcPct val="90000"/>
              </a:lnSpc>
              <a:spcBef>
                <a:spcPct val="50000"/>
              </a:spcBef>
              <a:buSzPct val="120000"/>
              <a:buFont typeface="Garamond" pitchFamily="18" charset="0"/>
              <a:buNone/>
            </a:pPr>
            <a:r>
              <a:rPr lang="en-US" sz="2200" b="1">
                <a:latin typeface="Times New Roman" pitchFamily="18" charset="0"/>
              </a:rPr>
              <a:t>Company</a:t>
            </a:r>
            <a:br>
              <a:rPr lang="en-US" sz="2200" b="1">
                <a:latin typeface="Times New Roman" pitchFamily="18" charset="0"/>
              </a:rPr>
            </a:br>
            <a:r>
              <a:rPr lang="en-US" sz="2200">
                <a:latin typeface="Times New Roman" pitchFamily="18" charset="0"/>
              </a:rPr>
              <a:t>Text goes here</a:t>
            </a:r>
            <a:br>
              <a:rPr lang="en-US" sz="2200">
                <a:latin typeface="Times New Roman" pitchFamily="18" charset="0"/>
              </a:rPr>
            </a:br>
            <a:endParaRPr lang="en-US" sz="2200" b="1">
              <a:latin typeface="Times New Roman" pitchFamily="18" charset="0"/>
            </a:endParaRPr>
          </a:p>
          <a:p>
            <a:pPr eaLnBrk="0" hangingPunct="0">
              <a:lnSpc>
                <a:spcPct val="90000"/>
              </a:lnSpc>
              <a:spcBef>
                <a:spcPct val="50000"/>
              </a:spcBef>
              <a:buSzPct val="120000"/>
              <a:buFont typeface="Garamond" pitchFamily="18" charset="0"/>
              <a:buNone/>
            </a:pPr>
            <a:r>
              <a:rPr lang="en-US" sz="2200" b="1">
                <a:latin typeface="Times New Roman" pitchFamily="18" charset="0"/>
              </a:rPr>
              <a:t>Service Philosophy</a:t>
            </a:r>
            <a:br>
              <a:rPr lang="en-US" sz="2200" b="1">
                <a:latin typeface="Times New Roman" pitchFamily="18" charset="0"/>
              </a:rPr>
            </a:br>
            <a:r>
              <a:rPr lang="en-US" sz="2200">
                <a:latin typeface="Times New Roman" pitchFamily="18" charset="0"/>
              </a:rPr>
              <a:t>Text goes here</a:t>
            </a:r>
            <a:endParaRPr lang="en-US" sz="2200" b="1">
              <a:latin typeface="Times New Roman" pitchFamily="18" charset="0"/>
            </a:endParaRPr>
          </a:p>
        </p:txBody>
      </p:sp>
      <p:sp>
        <p:nvSpPr>
          <p:cNvPr id="18436" name="Text Box 4"/>
          <p:cNvSpPr txBox="1">
            <a:spLocks noChangeArrowheads="1"/>
          </p:cNvSpPr>
          <p:nvPr/>
        </p:nvSpPr>
        <p:spPr bwMode="auto">
          <a:xfrm>
            <a:off x="0" y="8869363"/>
            <a:ext cx="7772400" cy="396875"/>
          </a:xfrm>
          <a:prstGeom prst="rect">
            <a:avLst/>
          </a:prstGeom>
          <a:noFill/>
          <a:ln w="9525">
            <a:noFill/>
            <a:miter lim="800000"/>
            <a:headEnd/>
            <a:tailEnd/>
          </a:ln>
          <a:effectLst/>
        </p:spPr>
        <p:txBody>
          <a:bodyPr>
            <a:spAutoFit/>
          </a:bodyPr>
          <a:lstStyle/>
          <a:p>
            <a:pPr algn="ctr" eaLnBrk="0" hangingPunct="0">
              <a:spcBef>
                <a:spcPct val="50000"/>
              </a:spcBef>
            </a:pPr>
            <a:r>
              <a:rPr lang="en-US" sz="2000" b="1" i="1">
                <a:solidFill>
                  <a:srgbClr val="ED1C24"/>
                </a:solidFill>
                <a:latin typeface="Times New Roman" pitchFamily="18" charset="0"/>
              </a:rPr>
              <a:t>All of my services come with your satisfaction GUARANTEED!</a:t>
            </a:r>
            <a:endParaRPr lang="en-US" sz="2400">
              <a:solidFill>
                <a:srgbClr val="ED1C24"/>
              </a:solidFill>
              <a:latin typeface="Times New Roman" pitchFamily="18" charset="0"/>
            </a:endParaRPr>
          </a:p>
        </p:txBody>
      </p:sp>
      <p:sp>
        <p:nvSpPr>
          <p:cNvPr id="18438" name="Rectangle 6"/>
          <p:cNvSpPr>
            <a:spLocks noChangeArrowheads="1"/>
          </p:cNvSpPr>
          <p:nvPr/>
        </p:nvSpPr>
        <p:spPr bwMode="auto">
          <a:xfrm>
            <a:off x="2984500" y="1343025"/>
            <a:ext cx="184150" cy="457200"/>
          </a:xfrm>
          <a:prstGeom prst="rect">
            <a:avLst/>
          </a:prstGeom>
          <a:noFill/>
          <a:ln w="9525">
            <a:noFill/>
            <a:miter lim="800000"/>
            <a:headEnd/>
            <a:tailEnd/>
          </a:ln>
          <a:effectLst/>
        </p:spPr>
        <p:txBody>
          <a:bodyPr wrap="none">
            <a:spAutoFit/>
          </a:bodyPr>
          <a:lstStyle/>
          <a:p>
            <a:pPr eaLnBrk="0" hangingPunct="0">
              <a:spcBef>
                <a:spcPct val="50000"/>
              </a:spcBef>
            </a:pPr>
            <a:endParaRPr lang="en-US" sz="2400">
              <a:latin typeface="Garamond"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0" y="3016250"/>
            <a:ext cx="7772400" cy="1820863"/>
          </a:xfrm>
          <a:prstGeom prst="rect">
            <a:avLst/>
          </a:prstGeom>
          <a:noFill/>
          <a:ln w="9525">
            <a:noFill/>
            <a:miter lim="800000"/>
            <a:headEnd/>
            <a:tailEnd/>
          </a:ln>
          <a:effectLst/>
        </p:spPr>
        <p:txBody>
          <a:bodyPr>
            <a:spAutoFit/>
          </a:bodyPr>
          <a:lstStyle/>
          <a:p>
            <a:pPr algn="ctr">
              <a:lnSpc>
                <a:spcPct val="90000"/>
              </a:lnSpc>
            </a:pPr>
            <a:r>
              <a:rPr lang="en-US" sz="4200" b="1">
                <a:solidFill>
                  <a:srgbClr val="339966"/>
                </a:solidFill>
                <a:latin typeface="Times New Roman" pitchFamily="18" charset="0"/>
              </a:rPr>
              <a:t>There are 5 essential ingredients that comprise the formula for a successful sale of your home</a:t>
            </a:r>
          </a:p>
        </p:txBody>
      </p:sp>
      <p:sp>
        <p:nvSpPr>
          <p:cNvPr id="133128" name="Text Box 8"/>
          <p:cNvSpPr txBox="1">
            <a:spLocks noChangeArrowheads="1"/>
          </p:cNvSpPr>
          <p:nvPr/>
        </p:nvSpPr>
        <p:spPr bwMode="auto">
          <a:xfrm>
            <a:off x="0" y="5494338"/>
            <a:ext cx="7772400" cy="457200"/>
          </a:xfrm>
          <a:prstGeom prst="rect">
            <a:avLst/>
          </a:prstGeom>
          <a:noFill/>
          <a:ln w="9525">
            <a:noFill/>
            <a:miter lim="800000"/>
            <a:headEnd/>
            <a:tailEnd/>
          </a:ln>
          <a:effectLst/>
        </p:spPr>
        <p:txBody>
          <a:bodyPr>
            <a:spAutoFit/>
          </a:bodyPr>
          <a:lstStyle/>
          <a:p>
            <a:pPr algn="ctr"/>
            <a:r>
              <a:rPr lang="en-US" sz="2400" b="1">
                <a:solidFill>
                  <a:srgbClr val="325392"/>
                </a:solidFill>
                <a:latin typeface="Times New Roman" pitchFamily="18" charset="0"/>
              </a:rPr>
              <a:t>3. Market</a:t>
            </a:r>
            <a:endParaRPr lang="en-US"/>
          </a:p>
        </p:txBody>
      </p:sp>
      <p:sp>
        <p:nvSpPr>
          <p:cNvPr id="133129" name="Rectangle 9"/>
          <p:cNvSpPr>
            <a:spLocks noChangeArrowheads="1"/>
          </p:cNvSpPr>
          <p:nvPr/>
        </p:nvSpPr>
        <p:spPr bwMode="auto">
          <a:xfrm>
            <a:off x="1927225" y="6669088"/>
            <a:ext cx="3994150" cy="2584450"/>
          </a:xfrm>
          <a:prstGeom prst="rect">
            <a:avLst/>
          </a:prstGeom>
          <a:solidFill>
            <a:srgbClr val="339966"/>
          </a:solidFill>
          <a:ln w="76200" cmpd="tri">
            <a:solidFill>
              <a:schemeClr val="tx1"/>
            </a:solidFill>
            <a:miter lim="800000"/>
            <a:headEnd/>
            <a:tailEnd/>
          </a:ln>
          <a:effectLst/>
        </p:spPr>
        <p:txBody>
          <a:bodyPr wrap="none" anchor="ctr"/>
          <a:lstStyle/>
          <a:p>
            <a:endParaRPr lang="en-US"/>
          </a:p>
        </p:txBody>
      </p:sp>
      <p:sp>
        <p:nvSpPr>
          <p:cNvPr id="133123" name="Text Box 3"/>
          <p:cNvSpPr txBox="1">
            <a:spLocks noChangeArrowheads="1"/>
          </p:cNvSpPr>
          <p:nvPr/>
        </p:nvSpPr>
        <p:spPr bwMode="auto">
          <a:xfrm>
            <a:off x="1966913" y="6715125"/>
            <a:ext cx="3840162" cy="2536825"/>
          </a:xfrm>
          <a:prstGeom prst="rect">
            <a:avLst/>
          </a:prstGeom>
          <a:noFill/>
          <a:ln w="9525">
            <a:noFill/>
            <a:miter lim="800000"/>
            <a:headEnd/>
            <a:tailEnd/>
          </a:ln>
          <a:effectLst/>
        </p:spPr>
        <p:txBody>
          <a:bodyPr>
            <a:spAutoFit/>
          </a:bodyPr>
          <a:lstStyle/>
          <a:p>
            <a:pPr algn="ctr"/>
            <a:r>
              <a:rPr lang="en-US" sz="1600" b="1">
                <a:latin typeface="Times New Roman" pitchFamily="18" charset="0"/>
              </a:rPr>
              <a:t>Your home will sell at highest profit and in the quickest amount of time when all the ingredients are combined perfectly.</a:t>
            </a:r>
          </a:p>
          <a:p>
            <a:pPr algn="ctr"/>
            <a:r>
              <a:rPr lang="en-US" sz="1600" b="1">
                <a:latin typeface="Times New Roman" pitchFamily="18" charset="0"/>
              </a:rPr>
              <a:t/>
            </a:r>
            <a:br>
              <a:rPr lang="en-US" sz="1600" b="1">
                <a:latin typeface="Times New Roman" pitchFamily="18" charset="0"/>
              </a:rPr>
            </a:br>
            <a:r>
              <a:rPr lang="en-US" sz="1600" b="1">
                <a:latin typeface="Times New Roman" pitchFamily="18" charset="0"/>
              </a:rPr>
              <a:t>If only one ingredient is left out of </a:t>
            </a:r>
            <a:br>
              <a:rPr lang="en-US" sz="1600" b="1">
                <a:latin typeface="Times New Roman" pitchFamily="18" charset="0"/>
              </a:rPr>
            </a:br>
            <a:r>
              <a:rPr lang="en-US" sz="1600" b="1">
                <a:latin typeface="Times New Roman" pitchFamily="18" charset="0"/>
              </a:rPr>
              <a:t>the formula or is out of proportion </a:t>
            </a:r>
            <a:br>
              <a:rPr lang="en-US" sz="1600" b="1">
                <a:latin typeface="Times New Roman" pitchFamily="18" charset="0"/>
              </a:rPr>
            </a:br>
            <a:r>
              <a:rPr lang="en-US" sz="1600" b="1">
                <a:latin typeface="Times New Roman" pitchFamily="18" charset="0"/>
              </a:rPr>
              <a:t>to the others…</a:t>
            </a:r>
          </a:p>
          <a:p>
            <a:pPr algn="ctr"/>
            <a:r>
              <a:rPr lang="en-US" sz="1600" b="1">
                <a:latin typeface="Times New Roman" pitchFamily="18" charset="0"/>
              </a:rPr>
              <a:t/>
            </a:r>
            <a:br>
              <a:rPr lang="en-US" sz="1600" b="1">
                <a:latin typeface="Times New Roman" pitchFamily="18" charset="0"/>
              </a:rPr>
            </a:br>
            <a:r>
              <a:rPr lang="en-US" sz="1600" b="1">
                <a:latin typeface="Times New Roman" pitchFamily="18" charset="0"/>
              </a:rPr>
              <a:t>Your home will take longer to sell and will, quite possibly COST YOU MONEY</a:t>
            </a:r>
            <a:r>
              <a:rPr lang="en-US" sz="1600"/>
              <a:t> </a:t>
            </a:r>
          </a:p>
        </p:txBody>
      </p:sp>
      <p:sp>
        <p:nvSpPr>
          <p:cNvPr id="133131" name="Text Box 11"/>
          <p:cNvSpPr txBox="1">
            <a:spLocks noChangeArrowheads="1"/>
          </p:cNvSpPr>
          <p:nvPr/>
        </p:nvSpPr>
        <p:spPr bwMode="auto">
          <a:xfrm>
            <a:off x="7938" y="4802188"/>
            <a:ext cx="7772400" cy="457200"/>
          </a:xfrm>
          <a:prstGeom prst="rect">
            <a:avLst/>
          </a:prstGeom>
          <a:noFill/>
          <a:ln w="9525">
            <a:noFill/>
            <a:miter lim="800000"/>
            <a:headEnd/>
            <a:tailEnd/>
          </a:ln>
          <a:effectLst/>
        </p:spPr>
        <p:txBody>
          <a:bodyPr>
            <a:spAutoFit/>
          </a:bodyPr>
          <a:lstStyle/>
          <a:p>
            <a:pPr algn="ctr"/>
            <a:r>
              <a:rPr lang="en-US" sz="2400" b="1">
                <a:solidFill>
                  <a:srgbClr val="325392"/>
                </a:solidFill>
                <a:latin typeface="Times New Roman" pitchFamily="18" charset="0"/>
              </a:rPr>
              <a:t>1. Condition</a:t>
            </a:r>
            <a:endParaRPr lang="en-US"/>
          </a:p>
        </p:txBody>
      </p:sp>
      <p:sp>
        <p:nvSpPr>
          <p:cNvPr id="133132" name="Text Box 12"/>
          <p:cNvSpPr txBox="1">
            <a:spLocks noChangeArrowheads="1"/>
          </p:cNvSpPr>
          <p:nvPr/>
        </p:nvSpPr>
        <p:spPr bwMode="auto">
          <a:xfrm>
            <a:off x="7938" y="5148263"/>
            <a:ext cx="7772400" cy="457200"/>
          </a:xfrm>
          <a:prstGeom prst="rect">
            <a:avLst/>
          </a:prstGeom>
          <a:noFill/>
          <a:ln w="9525">
            <a:noFill/>
            <a:miter lim="800000"/>
            <a:headEnd/>
            <a:tailEnd/>
          </a:ln>
          <a:effectLst/>
        </p:spPr>
        <p:txBody>
          <a:bodyPr>
            <a:spAutoFit/>
          </a:bodyPr>
          <a:lstStyle/>
          <a:p>
            <a:pPr algn="ctr"/>
            <a:r>
              <a:rPr lang="en-US" sz="2400" b="1">
                <a:solidFill>
                  <a:srgbClr val="325392"/>
                </a:solidFill>
                <a:latin typeface="Times New Roman" pitchFamily="18" charset="0"/>
              </a:rPr>
              <a:t>2. Location</a:t>
            </a:r>
            <a:endParaRPr lang="en-US"/>
          </a:p>
        </p:txBody>
      </p:sp>
      <p:sp>
        <p:nvSpPr>
          <p:cNvPr id="133133" name="Text Box 13"/>
          <p:cNvSpPr txBox="1">
            <a:spLocks noChangeArrowheads="1"/>
          </p:cNvSpPr>
          <p:nvPr/>
        </p:nvSpPr>
        <p:spPr bwMode="auto">
          <a:xfrm>
            <a:off x="0" y="5838825"/>
            <a:ext cx="7772400" cy="457200"/>
          </a:xfrm>
          <a:prstGeom prst="rect">
            <a:avLst/>
          </a:prstGeom>
          <a:noFill/>
          <a:ln w="9525">
            <a:noFill/>
            <a:miter lim="800000"/>
            <a:headEnd/>
            <a:tailEnd/>
          </a:ln>
          <a:effectLst/>
        </p:spPr>
        <p:txBody>
          <a:bodyPr>
            <a:spAutoFit/>
          </a:bodyPr>
          <a:lstStyle/>
          <a:p>
            <a:pPr algn="ctr"/>
            <a:r>
              <a:rPr lang="en-US" sz="2400" b="1">
                <a:solidFill>
                  <a:srgbClr val="325392"/>
                </a:solidFill>
                <a:latin typeface="Times New Roman" pitchFamily="18" charset="0"/>
              </a:rPr>
              <a:t>4. Terms</a:t>
            </a:r>
            <a:endParaRPr lang="en-US"/>
          </a:p>
        </p:txBody>
      </p:sp>
      <p:sp>
        <p:nvSpPr>
          <p:cNvPr id="133134" name="Text Box 14"/>
          <p:cNvSpPr txBox="1">
            <a:spLocks noChangeArrowheads="1"/>
          </p:cNvSpPr>
          <p:nvPr/>
        </p:nvSpPr>
        <p:spPr bwMode="auto">
          <a:xfrm>
            <a:off x="0" y="6184900"/>
            <a:ext cx="7772400" cy="457200"/>
          </a:xfrm>
          <a:prstGeom prst="rect">
            <a:avLst/>
          </a:prstGeom>
          <a:noFill/>
          <a:ln w="9525">
            <a:noFill/>
            <a:miter lim="800000"/>
            <a:headEnd/>
            <a:tailEnd/>
          </a:ln>
          <a:effectLst/>
        </p:spPr>
        <p:txBody>
          <a:bodyPr>
            <a:spAutoFit/>
          </a:bodyPr>
          <a:lstStyle/>
          <a:p>
            <a:pPr algn="ctr"/>
            <a:r>
              <a:rPr lang="en-US" sz="2400" b="1">
                <a:solidFill>
                  <a:srgbClr val="325392"/>
                </a:solidFill>
                <a:latin typeface="Times New Roman" pitchFamily="18" charset="0"/>
              </a:rPr>
              <a:t>5. Price</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0" y="2987675"/>
            <a:ext cx="7772400" cy="1311275"/>
          </a:xfrm>
          <a:prstGeom prst="rect">
            <a:avLst/>
          </a:prstGeom>
          <a:noFill/>
          <a:ln w="9525">
            <a:noFill/>
            <a:miter lim="800000"/>
            <a:headEnd/>
            <a:tailEnd/>
          </a:ln>
          <a:effectLst/>
        </p:spPr>
        <p:txBody>
          <a:bodyPr>
            <a:spAutoFit/>
          </a:bodyPr>
          <a:lstStyle/>
          <a:p>
            <a:pPr algn="ctr"/>
            <a:r>
              <a:rPr lang="en-US" sz="4000" b="1">
                <a:solidFill>
                  <a:srgbClr val="339966"/>
                </a:solidFill>
                <a:latin typeface="Times New Roman" pitchFamily="18" charset="0"/>
              </a:rPr>
              <a:t>Price Is The #1 Most Important Factor In The Sale Of Your Home</a:t>
            </a:r>
          </a:p>
        </p:txBody>
      </p:sp>
      <p:sp>
        <p:nvSpPr>
          <p:cNvPr id="137220" name="Text Box 4"/>
          <p:cNvSpPr txBox="1">
            <a:spLocks noChangeArrowheads="1"/>
          </p:cNvSpPr>
          <p:nvPr/>
        </p:nvSpPr>
        <p:spPr bwMode="auto">
          <a:xfrm>
            <a:off x="0" y="8985250"/>
            <a:ext cx="7772400" cy="396875"/>
          </a:xfrm>
          <a:prstGeom prst="rect">
            <a:avLst/>
          </a:prstGeom>
          <a:noFill/>
          <a:ln w="9525">
            <a:noFill/>
            <a:miter lim="800000"/>
            <a:headEnd/>
            <a:tailEnd/>
          </a:ln>
          <a:effectLst/>
        </p:spPr>
        <p:txBody>
          <a:bodyPr>
            <a:spAutoFit/>
          </a:bodyPr>
          <a:lstStyle/>
          <a:p>
            <a:pPr algn="ctr" eaLnBrk="0" hangingPunct="0">
              <a:spcBef>
                <a:spcPct val="50000"/>
              </a:spcBef>
            </a:pPr>
            <a:r>
              <a:rPr lang="en-US" sz="2000" b="1" i="1">
                <a:solidFill>
                  <a:srgbClr val="ED1C24"/>
                </a:solidFill>
                <a:latin typeface="Times New Roman" pitchFamily="18" charset="0"/>
              </a:rPr>
              <a:t>All of my services come with your satisfaction GUARANTEED!</a:t>
            </a:r>
            <a:endParaRPr lang="en-US" sz="2400">
              <a:solidFill>
                <a:srgbClr val="ED1C24"/>
              </a:solidFill>
              <a:latin typeface="Times New Roman" pitchFamily="18" charset="0"/>
            </a:endParaRPr>
          </a:p>
        </p:txBody>
      </p:sp>
      <p:sp>
        <p:nvSpPr>
          <p:cNvPr id="137228" name="Text Box 12"/>
          <p:cNvSpPr txBox="1">
            <a:spLocks noChangeArrowheads="1"/>
          </p:cNvSpPr>
          <p:nvPr/>
        </p:nvSpPr>
        <p:spPr bwMode="auto">
          <a:xfrm>
            <a:off x="160338" y="4673600"/>
            <a:ext cx="7412037" cy="4003675"/>
          </a:xfrm>
          <a:prstGeom prst="rect">
            <a:avLst/>
          </a:prstGeom>
          <a:noFill/>
          <a:ln w="9525">
            <a:noFill/>
            <a:miter lim="800000"/>
            <a:headEnd/>
            <a:tailEnd/>
          </a:ln>
          <a:effectLst/>
        </p:spPr>
        <p:txBody>
          <a:bodyPr>
            <a:spAutoFit/>
          </a:bodyPr>
          <a:lstStyle/>
          <a:p>
            <a:r>
              <a:rPr lang="en-US" sz="1600" b="1">
                <a:latin typeface="Times New Roman" pitchFamily="18" charset="0"/>
              </a:rPr>
              <a:t>What you paid for your property does not effect its value.</a:t>
            </a:r>
          </a:p>
          <a:p>
            <a:endParaRPr lang="en-US" sz="1600" b="1">
              <a:latin typeface="Times New Roman" pitchFamily="18" charset="0"/>
            </a:endParaRPr>
          </a:p>
          <a:p>
            <a:r>
              <a:rPr lang="en-US" sz="1600" b="1">
                <a:latin typeface="Times New Roman" pitchFamily="18" charset="0"/>
              </a:rPr>
              <a:t>The amount of money you need to get out of the sale of your property does not effect its value.</a:t>
            </a:r>
          </a:p>
          <a:p>
            <a:endParaRPr lang="en-US" sz="1600" b="1">
              <a:latin typeface="Times New Roman" pitchFamily="18" charset="0"/>
            </a:endParaRPr>
          </a:p>
          <a:p>
            <a:r>
              <a:rPr lang="en-US" sz="1600" b="1">
                <a:latin typeface="Times New Roman" pitchFamily="18" charset="0"/>
              </a:rPr>
              <a:t>What you think it should be worth has no effect on value.</a:t>
            </a:r>
          </a:p>
          <a:p>
            <a:endParaRPr lang="en-US" sz="1600" b="1">
              <a:latin typeface="Times New Roman" pitchFamily="18" charset="0"/>
            </a:endParaRPr>
          </a:p>
          <a:p>
            <a:r>
              <a:rPr lang="en-US" sz="1600" b="1">
                <a:latin typeface="Times New Roman" pitchFamily="18" charset="0"/>
              </a:rPr>
              <a:t>What another real estate agent says your property is worth does not affect its value.</a:t>
            </a:r>
          </a:p>
          <a:p>
            <a:endParaRPr lang="en-US" sz="1600" b="1">
              <a:latin typeface="Times New Roman" pitchFamily="18" charset="0"/>
            </a:endParaRPr>
          </a:p>
          <a:p>
            <a:r>
              <a:rPr lang="en-US" sz="1600" b="1">
                <a:latin typeface="Times New Roman" pitchFamily="18" charset="0"/>
              </a:rPr>
              <a:t>An appraisal does not always indicate what your property is worth on the open market.</a:t>
            </a:r>
          </a:p>
          <a:p>
            <a:endParaRPr lang="en-US" sz="1600" b="1">
              <a:latin typeface="Times New Roman" pitchFamily="18" charset="0"/>
            </a:endParaRPr>
          </a:p>
          <a:p>
            <a:r>
              <a:rPr lang="en-US" sz="1600" b="1">
                <a:latin typeface="Times New Roman" pitchFamily="18" charset="0"/>
              </a:rPr>
              <a:t>The value of your property is determined by what a </a:t>
            </a:r>
            <a:r>
              <a:rPr lang="en-US" sz="1600" b="1" i="1" u="sng">
                <a:latin typeface="Times New Roman" pitchFamily="18" charset="0"/>
              </a:rPr>
              <a:t>ready willing and able buyer</a:t>
            </a:r>
            <a:r>
              <a:rPr lang="en-US" sz="1600" b="1">
                <a:latin typeface="Times New Roman" pitchFamily="18" charset="0"/>
              </a:rPr>
              <a:t> will pay for it in the open market, which will be based upon the value of other recent closed sales. </a:t>
            </a:r>
            <a:r>
              <a:rPr lang="en-US" sz="1600" b="1" u="sng">
                <a:solidFill>
                  <a:srgbClr val="325392"/>
                </a:solidFill>
                <a:latin typeface="Times New Roman" pitchFamily="18" charset="0"/>
              </a:rPr>
              <a:t>BUYERS</a:t>
            </a:r>
            <a:r>
              <a:rPr lang="en-US" sz="1600" b="1">
                <a:solidFill>
                  <a:srgbClr val="325392"/>
                </a:solidFill>
                <a:latin typeface="Times New Roman" pitchFamily="18" charset="0"/>
              </a:rPr>
              <a:t> </a:t>
            </a:r>
            <a:r>
              <a:rPr lang="en-US" sz="1600" b="1" u="sng">
                <a:solidFill>
                  <a:srgbClr val="325392"/>
                </a:solidFill>
                <a:latin typeface="Times New Roman" pitchFamily="18" charset="0"/>
              </a:rPr>
              <a:t>DETERMINE</a:t>
            </a:r>
            <a:r>
              <a:rPr lang="en-US" sz="1600" b="1">
                <a:solidFill>
                  <a:srgbClr val="325392"/>
                </a:solidFill>
                <a:latin typeface="Times New Roman" pitchFamily="18" charset="0"/>
              </a:rPr>
              <a:t> </a:t>
            </a:r>
            <a:r>
              <a:rPr lang="en-US" sz="1600" b="1" u="sng">
                <a:solidFill>
                  <a:srgbClr val="325392"/>
                </a:solidFill>
                <a:latin typeface="Times New Roman" pitchFamily="18" charset="0"/>
              </a:rPr>
              <a:t>VALUE</a:t>
            </a:r>
            <a:r>
              <a:rPr lang="en-US" sz="1600" b="1">
                <a:solidFill>
                  <a:srgbClr val="325392"/>
                </a:solidFill>
                <a:latin typeface="Times New Roman" pitchFamily="18" charset="0"/>
              </a:rPr>
              <a:t>!!</a:t>
            </a:r>
            <a:r>
              <a:rPr lang="en-US" sz="1600">
                <a:latin typeface="Times New Roman" pitchFamily="18" charset="0"/>
              </a:rPr>
              <a:t> </a:t>
            </a:r>
          </a:p>
        </p:txBody>
      </p:sp>
      <p:sp>
        <p:nvSpPr>
          <p:cNvPr id="137229" name="Text Box 13"/>
          <p:cNvSpPr txBox="1">
            <a:spLocks noChangeArrowheads="1"/>
          </p:cNvSpPr>
          <p:nvPr/>
        </p:nvSpPr>
        <p:spPr bwMode="auto">
          <a:xfrm>
            <a:off x="7938" y="4125913"/>
            <a:ext cx="7772400" cy="519112"/>
          </a:xfrm>
          <a:prstGeom prst="rect">
            <a:avLst/>
          </a:prstGeom>
          <a:noFill/>
          <a:ln w="9525">
            <a:noFill/>
            <a:miter lim="800000"/>
            <a:headEnd/>
            <a:tailEnd/>
          </a:ln>
          <a:effectLst/>
        </p:spPr>
        <p:txBody>
          <a:bodyPr>
            <a:spAutoFit/>
          </a:bodyPr>
          <a:lstStyle/>
          <a:p>
            <a:pPr algn="ctr"/>
            <a:r>
              <a:rPr lang="en-US" sz="2800" b="1" u="sng">
                <a:solidFill>
                  <a:srgbClr val="325392"/>
                </a:solidFill>
                <a:latin typeface="Times New Roman" pitchFamily="18" charset="0"/>
              </a:rPr>
              <a:t>Pricing</a:t>
            </a:r>
            <a:r>
              <a:rPr lang="en-US" sz="2800" b="1">
                <a:solidFill>
                  <a:srgbClr val="325392"/>
                </a:solidFill>
                <a:latin typeface="Times New Roman" pitchFamily="18" charset="0"/>
              </a:rPr>
              <a:t> </a:t>
            </a:r>
            <a:r>
              <a:rPr lang="en-US" sz="2800" b="1" u="sng">
                <a:solidFill>
                  <a:srgbClr val="325392"/>
                </a:solidFill>
                <a:latin typeface="Times New Roman" pitchFamily="18" charset="0"/>
              </a:rPr>
              <a:t>Guidelines</a:t>
            </a:r>
            <a:r>
              <a:rPr lang="en-US" sz="2800" b="1">
                <a:solidFill>
                  <a:srgbClr val="325392"/>
                </a:solidFill>
                <a:latin typeface="Times New Roman" pitchFamily="18" charset="0"/>
              </a:rPr>
              <a:t>:</a:t>
            </a:r>
            <a:endParaRPr lang="en-US" sz="2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8" name="Text Box 4"/>
          <p:cNvSpPr txBox="1">
            <a:spLocks noChangeArrowheads="1"/>
          </p:cNvSpPr>
          <p:nvPr/>
        </p:nvSpPr>
        <p:spPr bwMode="auto">
          <a:xfrm>
            <a:off x="0" y="8947150"/>
            <a:ext cx="7772400" cy="396875"/>
          </a:xfrm>
          <a:prstGeom prst="rect">
            <a:avLst/>
          </a:prstGeom>
          <a:noFill/>
          <a:ln w="9525">
            <a:noFill/>
            <a:miter lim="800000"/>
            <a:headEnd/>
            <a:tailEnd/>
          </a:ln>
          <a:effectLst/>
        </p:spPr>
        <p:txBody>
          <a:bodyPr>
            <a:spAutoFit/>
          </a:bodyPr>
          <a:lstStyle/>
          <a:p>
            <a:pPr algn="ctr" eaLnBrk="0" hangingPunct="0">
              <a:spcBef>
                <a:spcPct val="50000"/>
              </a:spcBef>
            </a:pPr>
            <a:r>
              <a:rPr lang="en-US" sz="2000" b="1" i="1">
                <a:solidFill>
                  <a:srgbClr val="ED1C24"/>
                </a:solidFill>
                <a:latin typeface="Times New Roman" pitchFamily="18" charset="0"/>
              </a:rPr>
              <a:t>All of my services come with your satisfaction GUARANTEED!</a:t>
            </a:r>
            <a:endParaRPr lang="en-US" sz="2400">
              <a:solidFill>
                <a:srgbClr val="ED1C24"/>
              </a:solidFill>
              <a:latin typeface="Times New Roman" pitchFamily="18" charset="0"/>
            </a:endParaRPr>
          </a:p>
        </p:txBody>
      </p:sp>
      <p:sp>
        <p:nvSpPr>
          <p:cNvPr id="139269" name="Text Box 5"/>
          <p:cNvSpPr txBox="1">
            <a:spLocks noChangeArrowheads="1"/>
          </p:cNvSpPr>
          <p:nvPr/>
        </p:nvSpPr>
        <p:spPr bwMode="auto">
          <a:xfrm>
            <a:off x="160338" y="3876675"/>
            <a:ext cx="7412037" cy="4981575"/>
          </a:xfrm>
          <a:prstGeom prst="rect">
            <a:avLst/>
          </a:prstGeom>
          <a:noFill/>
          <a:ln w="9525">
            <a:noFill/>
            <a:miter lim="800000"/>
            <a:headEnd/>
            <a:tailEnd/>
          </a:ln>
          <a:effectLst/>
        </p:spPr>
        <p:txBody>
          <a:bodyPr>
            <a:spAutoFit/>
          </a:bodyPr>
          <a:lstStyle/>
          <a:p>
            <a:r>
              <a:rPr lang="en-US" sz="1600" b="1">
                <a:solidFill>
                  <a:srgbClr val="325392"/>
                </a:solidFill>
                <a:latin typeface="Times New Roman" pitchFamily="18" charset="0"/>
              </a:rPr>
              <a:t>FASTER SALE:</a:t>
            </a:r>
            <a:r>
              <a:rPr lang="en-US" sz="1600" b="1">
                <a:latin typeface="Times New Roman" pitchFamily="18" charset="0"/>
              </a:rPr>
              <a:t>  The proper price gets a faster sale, which means you save on mortgage payments, real estate taxes, insurance, and other carrying costs.</a:t>
            </a:r>
          </a:p>
          <a:p>
            <a:endParaRPr lang="en-US" sz="1600" b="1">
              <a:latin typeface="Times New Roman" pitchFamily="18" charset="0"/>
            </a:endParaRPr>
          </a:p>
          <a:p>
            <a:r>
              <a:rPr lang="en-US" sz="1600" b="1">
                <a:solidFill>
                  <a:srgbClr val="325392"/>
                </a:solidFill>
                <a:latin typeface="Times New Roman" pitchFamily="18" charset="0"/>
              </a:rPr>
              <a:t>LESS INCONVENIENCE:</a:t>
            </a:r>
            <a:r>
              <a:rPr lang="en-US" sz="1600" b="1">
                <a:latin typeface="Times New Roman" pitchFamily="18" charset="0"/>
              </a:rPr>
              <a:t> As you may know, it takes a lot of time and energy to prepare your home for showings, keep the property clean, make arrangements for children and pets, and generally alter your lifestyle. Proper pricing shortens market time.</a:t>
            </a:r>
          </a:p>
          <a:p>
            <a:endParaRPr lang="en-US" sz="1600" b="1">
              <a:latin typeface="Times New Roman" pitchFamily="18" charset="0"/>
            </a:endParaRPr>
          </a:p>
          <a:p>
            <a:r>
              <a:rPr lang="en-US" sz="1600" b="1">
                <a:solidFill>
                  <a:srgbClr val="325392"/>
                </a:solidFill>
                <a:latin typeface="Times New Roman" pitchFamily="18" charset="0"/>
              </a:rPr>
              <a:t>INCREASED SALESPERSON RESPONSE:</a:t>
            </a:r>
            <a:r>
              <a:rPr lang="en-US" sz="1600" b="1">
                <a:latin typeface="Times New Roman" pitchFamily="18" charset="0"/>
              </a:rPr>
              <a:t> When salespeople are excited about a property and its price, they make special efforts to contact all their potential buyers and show the property whenever possible.</a:t>
            </a:r>
          </a:p>
          <a:p>
            <a:endParaRPr lang="en-US" sz="1600" b="1">
              <a:latin typeface="Times New Roman" pitchFamily="18" charset="0"/>
            </a:endParaRPr>
          </a:p>
          <a:p>
            <a:r>
              <a:rPr lang="en-US" sz="1600" b="1">
                <a:solidFill>
                  <a:srgbClr val="325392"/>
                </a:solidFill>
                <a:latin typeface="Times New Roman" pitchFamily="18" charset="0"/>
              </a:rPr>
              <a:t>EXPOSURE TO MORE PROSPECTS:</a:t>
            </a:r>
            <a:r>
              <a:rPr lang="en-US" sz="1600" b="1">
                <a:latin typeface="Times New Roman" pitchFamily="18" charset="0"/>
              </a:rPr>
              <a:t> Pricing at market value will open your home up to more people who can afford it.</a:t>
            </a:r>
          </a:p>
          <a:p>
            <a:endParaRPr lang="en-US" sz="1600" b="1">
              <a:latin typeface="Times New Roman" pitchFamily="18" charset="0"/>
            </a:endParaRPr>
          </a:p>
          <a:p>
            <a:r>
              <a:rPr lang="en-US" sz="1600" b="1">
                <a:solidFill>
                  <a:srgbClr val="325392"/>
                </a:solidFill>
                <a:latin typeface="Times New Roman" pitchFamily="18" charset="0"/>
              </a:rPr>
              <a:t>BETTER RESPONSE FROM ADVERTISING:</a:t>
            </a:r>
            <a:r>
              <a:rPr lang="en-US" sz="1600" b="1">
                <a:latin typeface="Times New Roman" pitchFamily="18" charset="0"/>
              </a:rPr>
              <a:t> Buyer inquiry calls are more readily converted into showing appointments when the price is not a deterrent.</a:t>
            </a:r>
          </a:p>
          <a:p>
            <a:endParaRPr lang="en-US" sz="1600" b="1">
              <a:latin typeface="Times New Roman" pitchFamily="18" charset="0"/>
            </a:endParaRPr>
          </a:p>
          <a:p>
            <a:r>
              <a:rPr lang="en-US" sz="1600" b="1">
                <a:solidFill>
                  <a:srgbClr val="325392"/>
                </a:solidFill>
                <a:latin typeface="Times New Roman" pitchFamily="18" charset="0"/>
              </a:rPr>
              <a:t>HIGHER OFFERS:</a:t>
            </a:r>
            <a:r>
              <a:rPr lang="en-US" sz="1600" b="1">
                <a:latin typeface="Times New Roman" pitchFamily="18" charset="0"/>
              </a:rPr>
              <a:t> When a property is priced right, buyers are much less likely to make a low offer, for fear of losing out on a great value.</a:t>
            </a:r>
          </a:p>
        </p:txBody>
      </p:sp>
      <p:sp>
        <p:nvSpPr>
          <p:cNvPr id="139270" name="Text Box 6"/>
          <p:cNvSpPr txBox="1">
            <a:spLocks noChangeArrowheads="1"/>
          </p:cNvSpPr>
          <p:nvPr/>
        </p:nvSpPr>
        <p:spPr bwMode="auto">
          <a:xfrm>
            <a:off x="7938" y="3090863"/>
            <a:ext cx="7772400" cy="671512"/>
          </a:xfrm>
          <a:prstGeom prst="rect">
            <a:avLst/>
          </a:prstGeom>
          <a:noFill/>
          <a:ln w="9525">
            <a:noFill/>
            <a:miter lim="800000"/>
            <a:headEnd/>
            <a:tailEnd/>
          </a:ln>
          <a:effectLst/>
        </p:spPr>
        <p:txBody>
          <a:bodyPr>
            <a:spAutoFit/>
          </a:bodyPr>
          <a:lstStyle/>
          <a:p>
            <a:pPr algn="ctr"/>
            <a:r>
              <a:rPr lang="en-US" sz="3800" b="1">
                <a:solidFill>
                  <a:srgbClr val="339966"/>
                </a:solidFill>
                <a:latin typeface="Times New Roman" pitchFamily="18" charset="0"/>
              </a:rPr>
              <a:t>The Benefits of Proper Pricing: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5" name="Text Box 3"/>
          <p:cNvSpPr txBox="1">
            <a:spLocks noChangeArrowheads="1"/>
          </p:cNvSpPr>
          <p:nvPr/>
        </p:nvSpPr>
        <p:spPr bwMode="auto">
          <a:xfrm>
            <a:off x="0" y="8985250"/>
            <a:ext cx="7772400" cy="396875"/>
          </a:xfrm>
          <a:prstGeom prst="rect">
            <a:avLst/>
          </a:prstGeom>
          <a:noFill/>
          <a:ln w="9525">
            <a:noFill/>
            <a:miter lim="800000"/>
            <a:headEnd/>
            <a:tailEnd/>
          </a:ln>
          <a:effectLst/>
        </p:spPr>
        <p:txBody>
          <a:bodyPr>
            <a:spAutoFit/>
          </a:bodyPr>
          <a:lstStyle/>
          <a:p>
            <a:pPr algn="ctr" eaLnBrk="0" hangingPunct="0">
              <a:spcBef>
                <a:spcPct val="50000"/>
              </a:spcBef>
            </a:pPr>
            <a:r>
              <a:rPr lang="en-US" sz="2000" b="1" i="1">
                <a:solidFill>
                  <a:srgbClr val="ED1C24"/>
                </a:solidFill>
                <a:latin typeface="Times New Roman" pitchFamily="18" charset="0"/>
              </a:rPr>
              <a:t>All of my services come with your satisfaction GUARANTEED!</a:t>
            </a:r>
            <a:endParaRPr lang="en-US" sz="2400">
              <a:solidFill>
                <a:srgbClr val="ED1C24"/>
              </a:solidFill>
              <a:latin typeface="Times New Roman" pitchFamily="18" charset="0"/>
            </a:endParaRPr>
          </a:p>
        </p:txBody>
      </p:sp>
      <p:sp>
        <p:nvSpPr>
          <p:cNvPr id="141316" name="Text Box 4"/>
          <p:cNvSpPr txBox="1">
            <a:spLocks noChangeArrowheads="1"/>
          </p:cNvSpPr>
          <p:nvPr/>
        </p:nvSpPr>
        <p:spPr bwMode="auto">
          <a:xfrm>
            <a:off x="160338" y="3838575"/>
            <a:ext cx="7412037" cy="4981575"/>
          </a:xfrm>
          <a:prstGeom prst="rect">
            <a:avLst/>
          </a:prstGeom>
          <a:noFill/>
          <a:ln w="9525">
            <a:noFill/>
            <a:miter lim="800000"/>
            <a:headEnd/>
            <a:tailEnd/>
          </a:ln>
          <a:effectLst/>
        </p:spPr>
        <p:txBody>
          <a:bodyPr>
            <a:spAutoFit/>
          </a:bodyPr>
          <a:lstStyle/>
          <a:p>
            <a:r>
              <a:rPr lang="en-US" sz="1600" b="1">
                <a:solidFill>
                  <a:srgbClr val="325392"/>
                </a:solidFill>
                <a:latin typeface="Times New Roman" pitchFamily="18" charset="0"/>
              </a:rPr>
              <a:t>REDUCES ACTIVITY:</a:t>
            </a:r>
            <a:r>
              <a:rPr lang="en-US" sz="1600" b="1">
                <a:latin typeface="Times New Roman" pitchFamily="18" charset="0"/>
              </a:rPr>
              <a:t> Agents won’t show the property if they feel it is priced too high.</a:t>
            </a:r>
          </a:p>
          <a:p>
            <a:endParaRPr lang="en-US" sz="1600" b="1">
              <a:latin typeface="Times New Roman" pitchFamily="18" charset="0"/>
            </a:endParaRPr>
          </a:p>
          <a:p>
            <a:r>
              <a:rPr lang="en-US" sz="1600" b="1">
                <a:solidFill>
                  <a:srgbClr val="325392"/>
                </a:solidFill>
                <a:latin typeface="Times New Roman" pitchFamily="18" charset="0"/>
              </a:rPr>
              <a:t>LOWER ADVERTISING RESPONSE:</a:t>
            </a:r>
            <a:r>
              <a:rPr lang="en-US" sz="1600" b="1">
                <a:latin typeface="Times New Roman" pitchFamily="18" charset="0"/>
              </a:rPr>
              <a:t> Buyer excitement will be with other properties that offer better value.</a:t>
            </a:r>
          </a:p>
          <a:p>
            <a:endParaRPr lang="en-US" sz="1600" b="1">
              <a:latin typeface="Times New Roman" pitchFamily="18" charset="0"/>
            </a:endParaRPr>
          </a:p>
          <a:p>
            <a:r>
              <a:rPr lang="en-US" sz="1600" b="1">
                <a:solidFill>
                  <a:srgbClr val="325392"/>
                </a:solidFill>
                <a:latin typeface="Times New Roman" pitchFamily="18" charset="0"/>
              </a:rPr>
              <a:t>LOSS OF INTERESTED BUYERS:</a:t>
            </a:r>
            <a:r>
              <a:rPr lang="en-US" sz="1600" b="1">
                <a:latin typeface="Times New Roman" pitchFamily="18" charset="0"/>
              </a:rPr>
              <a:t> The property will seem inferior in amenities to other properties in the same price range that are correctly priced.</a:t>
            </a:r>
          </a:p>
          <a:p>
            <a:endParaRPr lang="en-US" sz="1600" b="1">
              <a:latin typeface="Times New Roman" pitchFamily="18" charset="0"/>
            </a:endParaRPr>
          </a:p>
          <a:p>
            <a:r>
              <a:rPr lang="en-US" sz="1600" b="1">
                <a:solidFill>
                  <a:srgbClr val="325392"/>
                </a:solidFill>
                <a:latin typeface="Times New Roman" pitchFamily="18" charset="0"/>
              </a:rPr>
              <a:t>ATTRACTS THE WRONG PROSPECTS:</a:t>
            </a:r>
            <a:r>
              <a:rPr lang="en-US" sz="1600" b="1">
                <a:latin typeface="Times New Roman" pitchFamily="18" charset="0"/>
              </a:rPr>
              <a:t> Serious buyers will feel that they should be getting more for their money.</a:t>
            </a:r>
          </a:p>
          <a:p>
            <a:endParaRPr lang="en-US" sz="1600" b="1">
              <a:latin typeface="Times New Roman" pitchFamily="18" charset="0"/>
            </a:endParaRPr>
          </a:p>
          <a:p>
            <a:r>
              <a:rPr lang="en-US" sz="1600" b="1">
                <a:solidFill>
                  <a:srgbClr val="325392"/>
                </a:solidFill>
                <a:latin typeface="Times New Roman" pitchFamily="18" charset="0"/>
              </a:rPr>
              <a:t>HELPS THE COMPETITION:</a:t>
            </a:r>
            <a:r>
              <a:rPr lang="en-US" sz="1600" b="1">
                <a:latin typeface="Times New Roman" pitchFamily="18" charset="0"/>
              </a:rPr>
              <a:t> The high price makes the others look like a good deal.</a:t>
            </a:r>
          </a:p>
          <a:p>
            <a:endParaRPr lang="en-US" sz="1600" b="1">
              <a:latin typeface="Times New Roman" pitchFamily="18" charset="0"/>
            </a:endParaRPr>
          </a:p>
          <a:p>
            <a:r>
              <a:rPr lang="en-US" sz="1600" b="1">
                <a:solidFill>
                  <a:srgbClr val="325392"/>
                </a:solidFill>
                <a:latin typeface="Times New Roman" pitchFamily="18" charset="0"/>
              </a:rPr>
              <a:t>ELIMINATES OFFERS:</a:t>
            </a:r>
            <a:r>
              <a:rPr lang="en-US" sz="1600" b="1">
                <a:latin typeface="Times New Roman" pitchFamily="18" charset="0"/>
              </a:rPr>
              <a:t> Since a fair priced offer will be lower than asking price and may insult the seller, many buyers will just move on to another property.</a:t>
            </a:r>
          </a:p>
          <a:p>
            <a:endParaRPr lang="en-US" sz="1600" b="1">
              <a:latin typeface="Times New Roman" pitchFamily="18" charset="0"/>
            </a:endParaRPr>
          </a:p>
          <a:p>
            <a:r>
              <a:rPr lang="en-US" sz="1600" b="1">
                <a:solidFill>
                  <a:srgbClr val="325392"/>
                </a:solidFill>
                <a:latin typeface="Times New Roman" pitchFamily="18" charset="0"/>
              </a:rPr>
              <a:t>CAUSES APPRAISAL PROBLEMS:</a:t>
            </a:r>
            <a:r>
              <a:rPr lang="en-US" sz="1600" b="1">
                <a:latin typeface="Times New Roman" pitchFamily="18" charset="0"/>
              </a:rPr>
              <a:t> Appraisers must base their value on what comparable properties have sold for.</a:t>
            </a:r>
          </a:p>
        </p:txBody>
      </p:sp>
      <p:sp>
        <p:nvSpPr>
          <p:cNvPr id="141317" name="Text Box 5"/>
          <p:cNvSpPr txBox="1">
            <a:spLocks noChangeArrowheads="1"/>
          </p:cNvSpPr>
          <p:nvPr/>
        </p:nvSpPr>
        <p:spPr bwMode="auto">
          <a:xfrm>
            <a:off x="7938" y="3108325"/>
            <a:ext cx="7772400" cy="671513"/>
          </a:xfrm>
          <a:prstGeom prst="rect">
            <a:avLst/>
          </a:prstGeom>
          <a:noFill/>
          <a:ln w="9525">
            <a:noFill/>
            <a:miter lim="800000"/>
            <a:headEnd/>
            <a:tailEnd/>
          </a:ln>
          <a:effectLst/>
        </p:spPr>
        <p:txBody>
          <a:bodyPr>
            <a:spAutoFit/>
          </a:bodyPr>
          <a:lstStyle/>
          <a:p>
            <a:pPr algn="ctr"/>
            <a:r>
              <a:rPr lang="en-US" sz="3800" b="1">
                <a:solidFill>
                  <a:srgbClr val="339966"/>
                </a:solidFill>
                <a:latin typeface="Times New Roman" pitchFamily="18" charset="0"/>
              </a:rPr>
              <a:t>The Drawbacks of Overpricing: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1" name="Text Box 3"/>
          <p:cNvSpPr txBox="1">
            <a:spLocks noChangeArrowheads="1"/>
          </p:cNvSpPr>
          <p:nvPr/>
        </p:nvSpPr>
        <p:spPr bwMode="auto">
          <a:xfrm>
            <a:off x="0" y="3148013"/>
            <a:ext cx="7772400" cy="668337"/>
          </a:xfrm>
          <a:prstGeom prst="rect">
            <a:avLst/>
          </a:prstGeom>
          <a:noFill/>
          <a:ln w="9525">
            <a:noFill/>
            <a:miter lim="800000"/>
            <a:headEnd/>
            <a:tailEnd/>
          </a:ln>
          <a:effectLst/>
        </p:spPr>
        <p:txBody>
          <a:bodyPr>
            <a:spAutoFit/>
          </a:bodyPr>
          <a:lstStyle/>
          <a:p>
            <a:pPr algn="ctr">
              <a:lnSpc>
                <a:spcPct val="90000"/>
              </a:lnSpc>
            </a:pPr>
            <a:r>
              <a:rPr lang="en-US" sz="4200" b="1">
                <a:solidFill>
                  <a:srgbClr val="339966"/>
                </a:solidFill>
                <a:latin typeface="Times New Roman" pitchFamily="18" charset="0"/>
              </a:rPr>
              <a:t>Common Real Estate Myths</a:t>
            </a:r>
          </a:p>
        </p:txBody>
      </p:sp>
      <p:sp>
        <p:nvSpPr>
          <p:cNvPr id="145413" name="Text Box 5"/>
          <p:cNvSpPr txBox="1">
            <a:spLocks noChangeArrowheads="1"/>
          </p:cNvSpPr>
          <p:nvPr/>
        </p:nvSpPr>
        <p:spPr bwMode="auto">
          <a:xfrm>
            <a:off x="0" y="8947150"/>
            <a:ext cx="7772400" cy="396875"/>
          </a:xfrm>
          <a:prstGeom prst="rect">
            <a:avLst/>
          </a:prstGeom>
          <a:noFill/>
          <a:ln w="9525">
            <a:noFill/>
            <a:miter lim="800000"/>
            <a:headEnd/>
            <a:tailEnd/>
          </a:ln>
          <a:effectLst/>
        </p:spPr>
        <p:txBody>
          <a:bodyPr>
            <a:spAutoFit/>
          </a:bodyPr>
          <a:lstStyle/>
          <a:p>
            <a:pPr algn="ctr" eaLnBrk="0" hangingPunct="0">
              <a:spcBef>
                <a:spcPct val="50000"/>
              </a:spcBef>
            </a:pPr>
            <a:r>
              <a:rPr lang="en-US" sz="2000" b="1" i="1">
                <a:solidFill>
                  <a:srgbClr val="ED1C24"/>
                </a:solidFill>
                <a:latin typeface="Times New Roman" pitchFamily="18" charset="0"/>
              </a:rPr>
              <a:t>All of my services come with your satisfaction GUARANTEED!</a:t>
            </a:r>
            <a:endParaRPr lang="en-US" sz="2400">
              <a:solidFill>
                <a:srgbClr val="ED1C24"/>
              </a:solidFill>
              <a:latin typeface="Times New Roman" pitchFamily="18" charset="0"/>
            </a:endParaRPr>
          </a:p>
        </p:txBody>
      </p:sp>
      <p:sp>
        <p:nvSpPr>
          <p:cNvPr id="145414" name="Rectangle 6"/>
          <p:cNvSpPr>
            <a:spLocks noChangeArrowheads="1"/>
          </p:cNvSpPr>
          <p:nvPr/>
        </p:nvSpPr>
        <p:spPr bwMode="auto">
          <a:xfrm>
            <a:off x="2043113" y="4338638"/>
            <a:ext cx="3686175" cy="576262"/>
          </a:xfrm>
          <a:prstGeom prst="rect">
            <a:avLst/>
          </a:prstGeom>
          <a:solidFill>
            <a:srgbClr val="339966"/>
          </a:solidFill>
          <a:ln w="76200" cmpd="tri">
            <a:solidFill>
              <a:schemeClr val="tx1"/>
            </a:solidFill>
            <a:miter lim="800000"/>
            <a:headEnd/>
            <a:tailEnd/>
          </a:ln>
          <a:effectLst/>
        </p:spPr>
        <p:txBody>
          <a:bodyPr wrap="none" anchor="ctr"/>
          <a:lstStyle/>
          <a:p>
            <a:endParaRPr lang="en-US"/>
          </a:p>
        </p:txBody>
      </p:sp>
      <p:sp>
        <p:nvSpPr>
          <p:cNvPr id="145415" name="Text Box 7"/>
          <p:cNvSpPr txBox="1">
            <a:spLocks noChangeArrowheads="1"/>
          </p:cNvSpPr>
          <p:nvPr/>
        </p:nvSpPr>
        <p:spPr bwMode="auto">
          <a:xfrm>
            <a:off x="2043113" y="4338638"/>
            <a:ext cx="3686175" cy="549275"/>
          </a:xfrm>
          <a:prstGeom prst="rect">
            <a:avLst/>
          </a:prstGeom>
          <a:noFill/>
          <a:ln w="9525">
            <a:noFill/>
            <a:miter lim="800000"/>
            <a:headEnd/>
            <a:tailEnd/>
          </a:ln>
          <a:effectLst/>
        </p:spPr>
        <p:txBody>
          <a:bodyPr>
            <a:spAutoFit/>
          </a:bodyPr>
          <a:lstStyle/>
          <a:p>
            <a:r>
              <a:rPr lang="en-US" sz="1600" b="1">
                <a:latin typeface="Times New Roman" pitchFamily="18" charset="0"/>
              </a:rPr>
              <a:t>MYTH#1: </a:t>
            </a:r>
            <a:r>
              <a:rPr lang="en-US" sz="1400" b="1" i="1">
                <a:latin typeface="Times New Roman" pitchFamily="18" charset="0"/>
              </a:rPr>
              <a:t>I should select the agent that suggests the highest list price</a:t>
            </a:r>
            <a:r>
              <a:rPr lang="en-US" sz="1400">
                <a:latin typeface="Times New Roman" pitchFamily="18" charset="0"/>
              </a:rPr>
              <a:t> </a:t>
            </a:r>
          </a:p>
        </p:txBody>
      </p:sp>
      <p:sp>
        <p:nvSpPr>
          <p:cNvPr id="145416" name="Text Box 8"/>
          <p:cNvSpPr txBox="1">
            <a:spLocks noChangeArrowheads="1"/>
          </p:cNvSpPr>
          <p:nvPr/>
        </p:nvSpPr>
        <p:spPr bwMode="auto">
          <a:xfrm>
            <a:off x="2043113" y="4992688"/>
            <a:ext cx="3686175" cy="3101975"/>
          </a:xfrm>
          <a:prstGeom prst="rect">
            <a:avLst/>
          </a:prstGeom>
          <a:noFill/>
          <a:ln w="9525">
            <a:noFill/>
            <a:miter lim="800000"/>
            <a:headEnd/>
            <a:tailEnd/>
          </a:ln>
          <a:effectLst/>
        </p:spPr>
        <p:txBody>
          <a:bodyPr>
            <a:spAutoFit/>
          </a:bodyPr>
          <a:lstStyle/>
          <a:p>
            <a:r>
              <a:rPr lang="en-US" sz="1600" b="1">
                <a:latin typeface="Times New Roman" pitchFamily="18" charset="0"/>
              </a:rPr>
              <a:t>TRUTH: </a:t>
            </a:r>
            <a:r>
              <a:rPr lang="en-US" sz="1400" b="1" i="1">
                <a:latin typeface="Times New Roman" pitchFamily="18" charset="0"/>
              </a:rPr>
              <a:t>This is the oldest scam in real estate sales: Tell the seller what they want to hear, compliment the home, and agree to list it at an unrealistically high price just to get the listing. Then, after you have the listing for a few weeks, start telling the seller that they need to reduce the price. {AGENT’S NAME} doesn’t play any games. {AGENT’S NAME} provides a well researched computerized market analysis to determine the true realistic price that your home will bear in today’s marketplace. The decisions of which agent to list with and what price to ask are two completely separate decisions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7" name="Rectangle 7"/>
          <p:cNvSpPr>
            <a:spLocks noChangeArrowheads="1"/>
          </p:cNvSpPr>
          <p:nvPr/>
        </p:nvSpPr>
        <p:spPr bwMode="auto">
          <a:xfrm>
            <a:off x="2043113" y="3530600"/>
            <a:ext cx="3686175" cy="614363"/>
          </a:xfrm>
          <a:prstGeom prst="rect">
            <a:avLst/>
          </a:prstGeom>
          <a:solidFill>
            <a:srgbClr val="339966"/>
          </a:solidFill>
          <a:ln w="76200" cmpd="tri">
            <a:solidFill>
              <a:schemeClr val="tx1"/>
            </a:solidFill>
            <a:miter lim="800000"/>
            <a:headEnd/>
            <a:tailEnd/>
          </a:ln>
          <a:effectLst/>
        </p:spPr>
        <p:txBody>
          <a:bodyPr wrap="none" anchor="ctr"/>
          <a:lstStyle/>
          <a:p>
            <a:endParaRPr lang="en-US"/>
          </a:p>
        </p:txBody>
      </p:sp>
      <p:sp>
        <p:nvSpPr>
          <p:cNvPr id="153604" name="Text Box 4"/>
          <p:cNvSpPr txBox="1">
            <a:spLocks noChangeArrowheads="1"/>
          </p:cNvSpPr>
          <p:nvPr/>
        </p:nvSpPr>
        <p:spPr bwMode="auto">
          <a:xfrm>
            <a:off x="2043113" y="4222750"/>
            <a:ext cx="3686175" cy="1612900"/>
          </a:xfrm>
          <a:prstGeom prst="rect">
            <a:avLst/>
          </a:prstGeom>
          <a:noFill/>
          <a:ln w="9525">
            <a:noFill/>
            <a:miter lim="800000"/>
            <a:headEnd/>
            <a:tailEnd/>
          </a:ln>
          <a:effectLst/>
        </p:spPr>
        <p:txBody>
          <a:bodyPr>
            <a:spAutoFit/>
          </a:bodyPr>
          <a:lstStyle/>
          <a:p>
            <a:r>
              <a:rPr lang="en-US" sz="1600" b="1">
                <a:latin typeface="Times New Roman" pitchFamily="18" charset="0"/>
              </a:rPr>
              <a:t>TRUTH: </a:t>
            </a:r>
            <a:r>
              <a:rPr lang="en-US" sz="1400" b="1" i="1">
                <a:latin typeface="Times New Roman" pitchFamily="18" charset="0"/>
              </a:rPr>
              <a:t>Your home will sell for what the market will bear. To determine the range of value for your home, it takes a solid knowledge of the market. And because every home is unique, your home will sell more near the high or low end of the range depending on its specific attributes like location and condition.</a:t>
            </a:r>
          </a:p>
        </p:txBody>
      </p:sp>
      <p:sp>
        <p:nvSpPr>
          <p:cNvPr id="153605" name="Text Box 5"/>
          <p:cNvSpPr txBox="1">
            <a:spLocks noChangeArrowheads="1"/>
          </p:cNvSpPr>
          <p:nvPr/>
        </p:nvSpPr>
        <p:spPr bwMode="auto">
          <a:xfrm>
            <a:off x="2043113" y="3570288"/>
            <a:ext cx="3686175" cy="549275"/>
          </a:xfrm>
          <a:prstGeom prst="rect">
            <a:avLst/>
          </a:prstGeom>
          <a:noFill/>
          <a:ln w="9525">
            <a:noFill/>
            <a:miter lim="800000"/>
            <a:headEnd/>
            <a:tailEnd/>
          </a:ln>
          <a:effectLst/>
        </p:spPr>
        <p:txBody>
          <a:bodyPr>
            <a:spAutoFit/>
          </a:bodyPr>
          <a:lstStyle/>
          <a:p>
            <a:r>
              <a:rPr lang="en-US" sz="1600" b="1">
                <a:latin typeface="Times New Roman" pitchFamily="18" charset="0"/>
              </a:rPr>
              <a:t>MYTH #2: </a:t>
            </a:r>
            <a:r>
              <a:rPr lang="en-US" sz="1400" b="1" i="1">
                <a:latin typeface="Times New Roman" pitchFamily="18" charset="0"/>
              </a:rPr>
              <a:t>Pricing a home for sale is a mysterious process.</a:t>
            </a:r>
          </a:p>
        </p:txBody>
      </p:sp>
      <p:sp>
        <p:nvSpPr>
          <p:cNvPr id="153608" name="Rectangle 8"/>
          <p:cNvSpPr>
            <a:spLocks noChangeArrowheads="1"/>
          </p:cNvSpPr>
          <p:nvPr/>
        </p:nvSpPr>
        <p:spPr bwMode="auto">
          <a:xfrm>
            <a:off x="2043113" y="6003925"/>
            <a:ext cx="3686175" cy="846138"/>
          </a:xfrm>
          <a:prstGeom prst="rect">
            <a:avLst/>
          </a:prstGeom>
          <a:solidFill>
            <a:srgbClr val="339966"/>
          </a:solidFill>
          <a:ln w="76200" cmpd="tri">
            <a:solidFill>
              <a:schemeClr val="tx1"/>
            </a:solidFill>
            <a:miter lim="800000"/>
            <a:headEnd/>
            <a:tailEnd/>
          </a:ln>
          <a:effectLst/>
        </p:spPr>
        <p:txBody>
          <a:bodyPr wrap="none" anchor="ctr"/>
          <a:lstStyle/>
          <a:p>
            <a:endParaRPr lang="en-US"/>
          </a:p>
        </p:txBody>
      </p:sp>
      <p:sp>
        <p:nvSpPr>
          <p:cNvPr id="153609" name="Text Box 9"/>
          <p:cNvSpPr txBox="1">
            <a:spLocks noChangeArrowheads="1"/>
          </p:cNvSpPr>
          <p:nvPr/>
        </p:nvSpPr>
        <p:spPr bwMode="auto">
          <a:xfrm>
            <a:off x="2043113" y="6010275"/>
            <a:ext cx="3686175" cy="762000"/>
          </a:xfrm>
          <a:prstGeom prst="rect">
            <a:avLst/>
          </a:prstGeom>
          <a:noFill/>
          <a:ln w="9525">
            <a:noFill/>
            <a:miter lim="800000"/>
            <a:headEnd/>
            <a:tailEnd/>
          </a:ln>
          <a:effectLst/>
        </p:spPr>
        <p:txBody>
          <a:bodyPr>
            <a:spAutoFit/>
          </a:bodyPr>
          <a:lstStyle/>
          <a:p>
            <a:r>
              <a:rPr lang="en-US" sz="1600" b="1">
                <a:latin typeface="Times New Roman" pitchFamily="18" charset="0"/>
              </a:rPr>
              <a:t>MYTH #3: </a:t>
            </a:r>
            <a:r>
              <a:rPr lang="en-US" sz="1400" b="1" i="1">
                <a:latin typeface="Times New Roman" pitchFamily="18" charset="0"/>
              </a:rPr>
              <a:t>The {AGENT’S NAME} Team sells a lot of real estate. Perhaps they are too busy to pay attention to my listing</a:t>
            </a:r>
            <a:r>
              <a:rPr lang="en-US" sz="1400"/>
              <a:t> </a:t>
            </a:r>
          </a:p>
        </p:txBody>
      </p:sp>
      <p:sp>
        <p:nvSpPr>
          <p:cNvPr id="153610" name="Text Box 10"/>
          <p:cNvSpPr txBox="1">
            <a:spLocks noChangeArrowheads="1"/>
          </p:cNvSpPr>
          <p:nvPr/>
        </p:nvSpPr>
        <p:spPr bwMode="auto">
          <a:xfrm>
            <a:off x="2043113" y="6926263"/>
            <a:ext cx="3686175" cy="2251075"/>
          </a:xfrm>
          <a:prstGeom prst="rect">
            <a:avLst/>
          </a:prstGeom>
          <a:noFill/>
          <a:ln w="9525">
            <a:noFill/>
            <a:miter lim="800000"/>
            <a:headEnd/>
            <a:tailEnd/>
          </a:ln>
          <a:effectLst/>
        </p:spPr>
        <p:txBody>
          <a:bodyPr>
            <a:spAutoFit/>
          </a:bodyPr>
          <a:lstStyle/>
          <a:p>
            <a:r>
              <a:rPr lang="en-US" sz="1600" b="1">
                <a:latin typeface="Times New Roman" pitchFamily="18" charset="0"/>
              </a:rPr>
              <a:t>TRUTH: </a:t>
            </a:r>
            <a:r>
              <a:rPr lang="en-US" sz="1400" b="1" i="1">
                <a:latin typeface="Times New Roman" pitchFamily="18" charset="0"/>
              </a:rPr>
              <a:t>Just as great restaurants are always busy and superior doctors have a heavy patient load, The {AGENT’S NAME} Team’s success in marketing and selling homes has resulted in a busy schedule. But like good restaurants and doctors, {AGENT’S NAME} has assembled a team of top-notch people to assist with all of the details. The result is outstanding customer service and support. The long list of satisfied clients speaks for itself.</a:t>
            </a:r>
            <a:r>
              <a:rPr lang="en-US" sz="1400">
                <a:latin typeface="Times New Roman" pitchFamily="18"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5" name="Text Box 15"/>
          <p:cNvSpPr txBox="1">
            <a:spLocks noChangeArrowheads="1"/>
          </p:cNvSpPr>
          <p:nvPr/>
        </p:nvSpPr>
        <p:spPr bwMode="auto">
          <a:xfrm>
            <a:off x="2043113" y="5657850"/>
            <a:ext cx="3686175" cy="2251075"/>
          </a:xfrm>
          <a:prstGeom prst="rect">
            <a:avLst/>
          </a:prstGeom>
          <a:noFill/>
          <a:ln w="9525">
            <a:noFill/>
            <a:miter lim="800000"/>
            <a:headEnd/>
            <a:tailEnd/>
          </a:ln>
          <a:effectLst/>
        </p:spPr>
        <p:txBody>
          <a:bodyPr>
            <a:spAutoFit/>
          </a:bodyPr>
          <a:lstStyle/>
          <a:p>
            <a:r>
              <a:rPr lang="en-US" sz="1600" b="1">
                <a:latin typeface="Times New Roman" pitchFamily="18" charset="0"/>
              </a:rPr>
              <a:t>TRUTH: </a:t>
            </a:r>
            <a:r>
              <a:rPr lang="en-US" sz="1400" b="1" i="1">
                <a:latin typeface="Times New Roman" pitchFamily="18" charset="0"/>
              </a:rPr>
              <a:t>Successfully marketing a property in our competitive marketplace takes skill and resources. All of the promotional costs such as photos, brochures, printing, signs, advertisements, MLS fees, direct mail, etc. are paid for by {AGENT’S NAME}. How will a discount broker offer such a complete marketing campaign? Do they have the expertise to guide you through the problems that often develop during the closing process?</a:t>
            </a:r>
            <a:r>
              <a:rPr lang="en-US" sz="1400">
                <a:latin typeface="Times New Roman" pitchFamily="18" charset="0"/>
              </a:rPr>
              <a:t> </a:t>
            </a:r>
          </a:p>
        </p:txBody>
      </p:sp>
      <p:sp>
        <p:nvSpPr>
          <p:cNvPr id="143374" name="Rectangle 14"/>
          <p:cNvSpPr>
            <a:spLocks noChangeArrowheads="1"/>
          </p:cNvSpPr>
          <p:nvPr/>
        </p:nvSpPr>
        <p:spPr bwMode="auto">
          <a:xfrm>
            <a:off x="2043113" y="4951413"/>
            <a:ext cx="3686175" cy="614362"/>
          </a:xfrm>
          <a:prstGeom prst="rect">
            <a:avLst/>
          </a:prstGeom>
          <a:solidFill>
            <a:srgbClr val="339966"/>
          </a:solidFill>
          <a:ln w="76200" cmpd="tri">
            <a:solidFill>
              <a:schemeClr val="tx1"/>
            </a:solidFill>
            <a:miter lim="800000"/>
            <a:headEnd/>
            <a:tailEnd/>
          </a:ln>
          <a:effectLst/>
        </p:spPr>
        <p:txBody>
          <a:bodyPr wrap="none" anchor="ctr"/>
          <a:lstStyle/>
          <a:p>
            <a:endParaRPr lang="en-US"/>
          </a:p>
        </p:txBody>
      </p:sp>
      <p:sp>
        <p:nvSpPr>
          <p:cNvPr id="143362" name="Text Box 2"/>
          <p:cNvSpPr txBox="1">
            <a:spLocks noChangeArrowheads="1"/>
          </p:cNvSpPr>
          <p:nvPr/>
        </p:nvSpPr>
        <p:spPr bwMode="auto">
          <a:xfrm>
            <a:off x="0" y="3170238"/>
            <a:ext cx="7772400" cy="668337"/>
          </a:xfrm>
          <a:prstGeom prst="rect">
            <a:avLst/>
          </a:prstGeom>
          <a:noFill/>
          <a:ln w="9525">
            <a:noFill/>
            <a:miter lim="800000"/>
            <a:headEnd/>
            <a:tailEnd/>
          </a:ln>
          <a:effectLst/>
        </p:spPr>
        <p:txBody>
          <a:bodyPr>
            <a:spAutoFit/>
          </a:bodyPr>
          <a:lstStyle/>
          <a:p>
            <a:pPr algn="ctr">
              <a:lnSpc>
                <a:spcPct val="90000"/>
              </a:lnSpc>
            </a:pPr>
            <a:r>
              <a:rPr lang="en-US" sz="4200" b="1">
                <a:solidFill>
                  <a:srgbClr val="339966"/>
                </a:solidFill>
                <a:latin typeface="Times New Roman" pitchFamily="18" charset="0"/>
              </a:rPr>
              <a:t>Common Real Estate Myths</a:t>
            </a:r>
          </a:p>
        </p:txBody>
      </p:sp>
      <p:sp>
        <p:nvSpPr>
          <p:cNvPr id="143364" name="Text Box 4"/>
          <p:cNvSpPr txBox="1">
            <a:spLocks noChangeArrowheads="1"/>
          </p:cNvSpPr>
          <p:nvPr/>
        </p:nvSpPr>
        <p:spPr bwMode="auto">
          <a:xfrm>
            <a:off x="0" y="8947150"/>
            <a:ext cx="7772400" cy="396875"/>
          </a:xfrm>
          <a:prstGeom prst="rect">
            <a:avLst/>
          </a:prstGeom>
          <a:noFill/>
          <a:ln w="9525">
            <a:noFill/>
            <a:miter lim="800000"/>
            <a:headEnd/>
            <a:tailEnd/>
          </a:ln>
          <a:effectLst/>
        </p:spPr>
        <p:txBody>
          <a:bodyPr>
            <a:spAutoFit/>
          </a:bodyPr>
          <a:lstStyle/>
          <a:p>
            <a:pPr algn="ctr" eaLnBrk="0" hangingPunct="0">
              <a:spcBef>
                <a:spcPct val="50000"/>
              </a:spcBef>
            </a:pPr>
            <a:r>
              <a:rPr lang="en-US" sz="2000" b="1" i="1">
                <a:solidFill>
                  <a:srgbClr val="ED1C24"/>
                </a:solidFill>
                <a:latin typeface="Times New Roman" pitchFamily="18" charset="0"/>
              </a:rPr>
              <a:t>All of my services come with your satisfaction GUARANTEED!</a:t>
            </a:r>
            <a:endParaRPr lang="en-US" sz="2400">
              <a:solidFill>
                <a:srgbClr val="ED1C24"/>
              </a:solidFill>
              <a:latin typeface="Times New Roman" pitchFamily="18" charset="0"/>
            </a:endParaRPr>
          </a:p>
        </p:txBody>
      </p:sp>
      <p:sp>
        <p:nvSpPr>
          <p:cNvPr id="143373" name="Text Box 13"/>
          <p:cNvSpPr txBox="1">
            <a:spLocks noChangeArrowheads="1"/>
          </p:cNvSpPr>
          <p:nvPr/>
        </p:nvSpPr>
        <p:spPr bwMode="auto">
          <a:xfrm>
            <a:off x="2043113" y="4991100"/>
            <a:ext cx="3686175" cy="549275"/>
          </a:xfrm>
          <a:prstGeom prst="rect">
            <a:avLst/>
          </a:prstGeom>
          <a:noFill/>
          <a:ln w="9525">
            <a:noFill/>
            <a:miter lim="800000"/>
            <a:headEnd/>
            <a:tailEnd/>
          </a:ln>
          <a:effectLst/>
        </p:spPr>
        <p:txBody>
          <a:bodyPr>
            <a:spAutoFit/>
          </a:bodyPr>
          <a:lstStyle/>
          <a:p>
            <a:r>
              <a:rPr lang="en-US" sz="1600" b="1">
                <a:latin typeface="Times New Roman" pitchFamily="18" charset="0"/>
              </a:rPr>
              <a:t>MYTH #4: </a:t>
            </a:r>
            <a:r>
              <a:rPr lang="en-US" sz="1400" b="1" i="1">
                <a:latin typeface="Times New Roman" pitchFamily="18" charset="0"/>
              </a:rPr>
              <a:t>A “discount” broker can do just as well and save me money</a:t>
            </a:r>
            <a:r>
              <a:rPr lang="en-US" sz="1400">
                <a:latin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3186113"/>
            <a:ext cx="7772400" cy="1036637"/>
          </a:xfrm>
          <a:prstGeom prst="rect">
            <a:avLst/>
          </a:prstGeom>
          <a:noFill/>
          <a:ln w="9525">
            <a:noFill/>
            <a:miter lim="800000"/>
            <a:headEnd/>
            <a:tailEnd/>
          </a:ln>
          <a:effectLst/>
        </p:spPr>
        <p:txBody>
          <a:bodyPr>
            <a:spAutoFit/>
          </a:bodyPr>
          <a:lstStyle/>
          <a:p>
            <a:pPr algn="ctr" eaLnBrk="0" hangingPunct="0">
              <a:spcBef>
                <a:spcPct val="50000"/>
              </a:spcBef>
            </a:pPr>
            <a:r>
              <a:rPr lang="en-US" sz="4200" b="1">
                <a:solidFill>
                  <a:srgbClr val="339966"/>
                </a:solidFill>
                <a:latin typeface="Times New Roman" pitchFamily="18" charset="0"/>
              </a:rPr>
              <a:t>Testimonials</a:t>
            </a:r>
            <a:r>
              <a:rPr lang="en-US" sz="4000" b="1">
                <a:solidFill>
                  <a:srgbClr val="339966"/>
                </a:solidFill>
                <a:latin typeface="Garamond" pitchFamily="18" charset="0"/>
              </a:rPr>
              <a:t/>
            </a:r>
            <a:br>
              <a:rPr lang="en-US" sz="4000" b="1">
                <a:solidFill>
                  <a:srgbClr val="339966"/>
                </a:solidFill>
                <a:latin typeface="Garamond" pitchFamily="18" charset="0"/>
              </a:rPr>
            </a:br>
            <a:r>
              <a:rPr lang="en-US" sz="2000" b="1">
                <a:solidFill>
                  <a:srgbClr val="325392"/>
                </a:solidFill>
                <a:latin typeface="Times New Roman" pitchFamily="18" charset="0"/>
              </a:rPr>
              <a:t>What My Clients Have To Say!</a:t>
            </a:r>
            <a:endParaRPr lang="en-US" sz="2400">
              <a:solidFill>
                <a:srgbClr val="325392"/>
              </a:solidFill>
              <a:latin typeface="Times New Roman" pitchFamily="18" charset="0"/>
            </a:endParaRPr>
          </a:p>
        </p:txBody>
      </p:sp>
      <p:sp>
        <p:nvSpPr>
          <p:cNvPr id="19459" name="Text Box 3"/>
          <p:cNvSpPr txBox="1">
            <a:spLocks noChangeArrowheads="1"/>
          </p:cNvSpPr>
          <p:nvPr/>
        </p:nvSpPr>
        <p:spPr bwMode="auto">
          <a:xfrm>
            <a:off x="390525" y="4573588"/>
            <a:ext cx="7067550" cy="3143250"/>
          </a:xfrm>
          <a:prstGeom prst="rect">
            <a:avLst/>
          </a:prstGeom>
          <a:noFill/>
          <a:ln w="9525">
            <a:noFill/>
            <a:miter lim="800000"/>
            <a:headEnd/>
            <a:tailEnd/>
          </a:ln>
          <a:effectLst/>
        </p:spPr>
        <p:txBody>
          <a:bodyPr>
            <a:spAutoFit/>
          </a:bodyPr>
          <a:lstStyle/>
          <a:p>
            <a:pPr eaLnBrk="0" hangingPunct="0">
              <a:lnSpc>
                <a:spcPct val="90000"/>
              </a:lnSpc>
              <a:spcBef>
                <a:spcPct val="50000"/>
              </a:spcBef>
              <a:buSzPct val="120000"/>
            </a:pPr>
            <a:r>
              <a:rPr lang="en-US" sz="2200" b="1">
                <a:latin typeface="Times New Roman" pitchFamily="18" charset="0"/>
              </a:rPr>
              <a:t>Testimonial #1</a:t>
            </a:r>
            <a:br>
              <a:rPr lang="en-US" sz="2200" b="1">
                <a:latin typeface="Times New Roman" pitchFamily="18" charset="0"/>
              </a:rPr>
            </a:br>
            <a:r>
              <a:rPr lang="en-US" sz="2200">
                <a:latin typeface="Times New Roman" pitchFamily="18" charset="0"/>
              </a:rPr>
              <a:t>Text goes here</a:t>
            </a:r>
            <a:br>
              <a:rPr lang="en-US" sz="2200">
                <a:latin typeface="Times New Roman" pitchFamily="18" charset="0"/>
              </a:rPr>
            </a:br>
            <a:endParaRPr lang="en-US" sz="2200" b="1">
              <a:latin typeface="Times New Roman" pitchFamily="18" charset="0"/>
            </a:endParaRPr>
          </a:p>
          <a:p>
            <a:pPr eaLnBrk="0" hangingPunct="0">
              <a:lnSpc>
                <a:spcPct val="90000"/>
              </a:lnSpc>
              <a:spcBef>
                <a:spcPct val="50000"/>
              </a:spcBef>
              <a:buSzPct val="120000"/>
            </a:pPr>
            <a:r>
              <a:rPr lang="en-US" sz="2200" b="1">
                <a:latin typeface="Times New Roman" pitchFamily="18" charset="0"/>
              </a:rPr>
              <a:t>Testimonial #2</a:t>
            </a:r>
            <a:br>
              <a:rPr lang="en-US" sz="2200" b="1">
                <a:latin typeface="Times New Roman" pitchFamily="18" charset="0"/>
              </a:rPr>
            </a:br>
            <a:r>
              <a:rPr lang="en-US" sz="2200">
                <a:latin typeface="Times New Roman" pitchFamily="18" charset="0"/>
              </a:rPr>
              <a:t>Text goes here</a:t>
            </a:r>
            <a:br>
              <a:rPr lang="en-US" sz="2200">
                <a:latin typeface="Times New Roman" pitchFamily="18" charset="0"/>
              </a:rPr>
            </a:br>
            <a:endParaRPr lang="en-US" sz="2200" b="1">
              <a:latin typeface="Times New Roman" pitchFamily="18" charset="0"/>
            </a:endParaRPr>
          </a:p>
          <a:p>
            <a:pPr eaLnBrk="0" hangingPunct="0">
              <a:lnSpc>
                <a:spcPct val="90000"/>
              </a:lnSpc>
              <a:spcBef>
                <a:spcPct val="50000"/>
              </a:spcBef>
              <a:buSzPct val="120000"/>
            </a:pPr>
            <a:r>
              <a:rPr lang="en-US" sz="2200" b="1">
                <a:latin typeface="Times New Roman" pitchFamily="18" charset="0"/>
              </a:rPr>
              <a:t>Testimonial #3</a:t>
            </a:r>
            <a:br>
              <a:rPr lang="en-US" sz="2200" b="1">
                <a:latin typeface="Times New Roman" pitchFamily="18" charset="0"/>
              </a:rPr>
            </a:br>
            <a:r>
              <a:rPr lang="en-US" sz="2200">
                <a:latin typeface="Times New Roman" pitchFamily="18" charset="0"/>
              </a:rPr>
              <a:t>Text goes here</a:t>
            </a:r>
            <a:br>
              <a:rPr lang="en-US" sz="2200">
                <a:latin typeface="Times New Roman" pitchFamily="18" charset="0"/>
              </a:rPr>
            </a:br>
            <a:endParaRPr lang="en-US" sz="2200" b="1">
              <a:latin typeface="Times New Roman" pitchFamily="18" charset="0"/>
            </a:endParaRPr>
          </a:p>
        </p:txBody>
      </p:sp>
      <p:sp>
        <p:nvSpPr>
          <p:cNvPr id="19466" name="Text Box 10"/>
          <p:cNvSpPr txBox="1">
            <a:spLocks noChangeArrowheads="1"/>
          </p:cNvSpPr>
          <p:nvPr/>
        </p:nvSpPr>
        <p:spPr bwMode="auto">
          <a:xfrm>
            <a:off x="0" y="8869363"/>
            <a:ext cx="7772400" cy="396875"/>
          </a:xfrm>
          <a:prstGeom prst="rect">
            <a:avLst/>
          </a:prstGeom>
          <a:noFill/>
          <a:ln w="9525">
            <a:noFill/>
            <a:miter lim="800000"/>
            <a:headEnd/>
            <a:tailEnd/>
          </a:ln>
          <a:effectLst/>
        </p:spPr>
        <p:txBody>
          <a:bodyPr>
            <a:spAutoFit/>
          </a:bodyPr>
          <a:lstStyle/>
          <a:p>
            <a:pPr algn="ctr" eaLnBrk="0" hangingPunct="0">
              <a:spcBef>
                <a:spcPct val="50000"/>
              </a:spcBef>
            </a:pPr>
            <a:r>
              <a:rPr lang="en-US" sz="2000" b="1" i="1">
                <a:solidFill>
                  <a:srgbClr val="ED1C24"/>
                </a:solidFill>
                <a:latin typeface="Times New Roman" pitchFamily="18" charset="0"/>
              </a:rPr>
              <a:t>All of my services come with your satisfaction GUARANTEED!</a:t>
            </a:r>
            <a:endParaRPr lang="en-US" sz="2400">
              <a:solidFill>
                <a:srgbClr val="ED1C24"/>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0" y="3009900"/>
            <a:ext cx="7772400" cy="1096963"/>
          </a:xfrm>
          <a:prstGeom prst="rect">
            <a:avLst/>
          </a:prstGeom>
          <a:noFill/>
          <a:ln w="9525">
            <a:noFill/>
            <a:miter lim="800000"/>
            <a:headEnd/>
            <a:tailEnd/>
          </a:ln>
          <a:effectLst/>
        </p:spPr>
        <p:txBody>
          <a:bodyPr>
            <a:spAutoFit/>
          </a:bodyPr>
          <a:lstStyle/>
          <a:p>
            <a:pPr algn="ctr" eaLnBrk="0" hangingPunct="0">
              <a:spcBef>
                <a:spcPct val="50000"/>
              </a:spcBef>
            </a:pPr>
            <a:r>
              <a:rPr lang="en-US" sz="2400" b="1">
                <a:latin typeface="Times New Roman" pitchFamily="18" charset="0"/>
              </a:rPr>
              <a:t>{AGENT’S NAME}</a:t>
            </a:r>
            <a:r>
              <a:rPr lang="en-US"/>
              <a:t> </a:t>
            </a:r>
            <a:br>
              <a:rPr lang="en-US"/>
            </a:br>
            <a:r>
              <a:rPr lang="en-US" sz="4200" b="1">
                <a:solidFill>
                  <a:srgbClr val="339966"/>
                </a:solidFill>
                <a:latin typeface="Times New Roman" pitchFamily="18" charset="0"/>
              </a:rPr>
              <a:t>Mission Statement</a:t>
            </a:r>
          </a:p>
        </p:txBody>
      </p:sp>
      <p:sp>
        <p:nvSpPr>
          <p:cNvPr id="100355" name="Text Box 3"/>
          <p:cNvSpPr txBox="1">
            <a:spLocks noChangeArrowheads="1"/>
          </p:cNvSpPr>
          <p:nvPr/>
        </p:nvSpPr>
        <p:spPr bwMode="auto">
          <a:xfrm>
            <a:off x="390525" y="3954463"/>
            <a:ext cx="7067550" cy="5462587"/>
          </a:xfrm>
          <a:prstGeom prst="rect">
            <a:avLst/>
          </a:prstGeom>
          <a:noFill/>
          <a:ln w="9525">
            <a:noFill/>
            <a:miter lim="800000"/>
            <a:headEnd/>
            <a:tailEnd/>
          </a:ln>
          <a:effectLst/>
        </p:spPr>
        <p:txBody>
          <a:bodyPr>
            <a:spAutoFit/>
          </a:bodyPr>
          <a:lstStyle/>
          <a:p>
            <a:r>
              <a:rPr lang="en-US" b="1">
                <a:latin typeface="Times New Roman" pitchFamily="18" charset="0"/>
              </a:rPr>
              <a:t>It is the mission of {AGENT’S NAME} and {HIS/HER} Team to consistently provide the highest quality, most innovative and exceptional real estate service available anywhere in the (XXXX) County, and surrounding areas.</a:t>
            </a:r>
          </a:p>
          <a:p>
            <a:r>
              <a:rPr lang="en-US" b="1">
                <a:latin typeface="Times New Roman" pitchFamily="18" charset="0"/>
              </a:rPr>
              <a:t> </a:t>
            </a:r>
          </a:p>
          <a:p>
            <a:r>
              <a:rPr lang="en-US" b="1">
                <a:latin typeface="Times New Roman" pitchFamily="18" charset="0"/>
              </a:rPr>
              <a:t>Our client’s needs always come first. We will strive to always provide value far in excess of our client’s expectations. Our constant goal is mutual respect, and long term relationships that are beneficial to all parties.</a:t>
            </a:r>
            <a:br>
              <a:rPr lang="en-US" b="1">
                <a:latin typeface="Times New Roman" pitchFamily="18" charset="0"/>
              </a:rPr>
            </a:br>
            <a:r>
              <a:rPr lang="en-US" b="1">
                <a:latin typeface="Times New Roman" pitchFamily="18" charset="0"/>
              </a:rPr>
              <a:t/>
            </a:r>
            <a:br>
              <a:rPr lang="en-US" b="1">
                <a:latin typeface="Times New Roman" pitchFamily="18" charset="0"/>
              </a:rPr>
            </a:br>
            <a:r>
              <a:rPr lang="en-US" sz="2800" b="1" u="sng">
                <a:latin typeface="Times New Roman" pitchFamily="18" charset="0"/>
              </a:rPr>
              <a:t>Core Values:</a:t>
            </a:r>
            <a:endParaRPr lang="en-US" sz="2800" b="1">
              <a:latin typeface="Times New Roman" pitchFamily="18" charset="0"/>
            </a:endParaRPr>
          </a:p>
          <a:p>
            <a:r>
              <a:rPr lang="en-US" b="1">
                <a:latin typeface="Times New Roman" pitchFamily="18" charset="0"/>
              </a:rPr>
              <a:t/>
            </a:r>
            <a:br>
              <a:rPr lang="en-US" b="1">
                <a:latin typeface="Times New Roman" pitchFamily="18" charset="0"/>
              </a:rPr>
            </a:br>
            <a:r>
              <a:rPr lang="en-US" b="1">
                <a:latin typeface="Times New Roman" pitchFamily="18" charset="0"/>
              </a:rPr>
              <a:t>1. Honesty &amp; Integrity at all times and in all situations.</a:t>
            </a:r>
          </a:p>
          <a:p>
            <a:r>
              <a:rPr lang="en-US" b="1">
                <a:latin typeface="Times New Roman" pitchFamily="18" charset="0"/>
              </a:rPr>
              <a:t/>
            </a:r>
            <a:br>
              <a:rPr lang="en-US" b="1">
                <a:latin typeface="Times New Roman" pitchFamily="18" charset="0"/>
              </a:rPr>
            </a:br>
            <a:r>
              <a:rPr lang="en-US" b="1">
                <a:latin typeface="Times New Roman" pitchFamily="18" charset="0"/>
              </a:rPr>
              <a:t>2. Continually improve our services to exceed our client’s expectations.</a:t>
            </a:r>
            <a:br>
              <a:rPr lang="en-US" b="1">
                <a:latin typeface="Times New Roman" pitchFamily="18" charset="0"/>
              </a:rPr>
            </a:br>
            <a:endParaRPr lang="en-US" b="1">
              <a:latin typeface="Times New Roman" pitchFamily="18" charset="0"/>
            </a:endParaRPr>
          </a:p>
          <a:p>
            <a:r>
              <a:rPr lang="en-US" b="1">
                <a:latin typeface="Times New Roman" pitchFamily="18" charset="0"/>
              </a:rPr>
              <a:t>3. Work with only the most enjoyable and motivated clients and co-workers.</a:t>
            </a:r>
            <a:r>
              <a:rPr lang="en-US">
                <a:latin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0" y="3092450"/>
            <a:ext cx="7772400" cy="1820863"/>
          </a:xfrm>
          <a:prstGeom prst="rect">
            <a:avLst/>
          </a:prstGeom>
          <a:noFill/>
          <a:ln w="9525">
            <a:noFill/>
            <a:miter lim="800000"/>
            <a:headEnd/>
            <a:tailEnd/>
          </a:ln>
          <a:effectLst/>
        </p:spPr>
        <p:txBody>
          <a:bodyPr>
            <a:spAutoFit/>
          </a:bodyPr>
          <a:lstStyle/>
          <a:p>
            <a:pPr algn="ctr">
              <a:lnSpc>
                <a:spcPct val="90000"/>
              </a:lnSpc>
            </a:pPr>
            <a:r>
              <a:rPr lang="en-US" sz="4200" b="1">
                <a:solidFill>
                  <a:srgbClr val="339966"/>
                </a:solidFill>
                <a:latin typeface="Times New Roman" pitchFamily="18" charset="0"/>
              </a:rPr>
              <a:t>“{AGENT’S NAME} 201 Step System to Get Your Home Sold Fast and For Top Dollar”</a:t>
            </a:r>
            <a:r>
              <a:rPr lang="en-US"/>
              <a:t> </a:t>
            </a:r>
          </a:p>
        </p:txBody>
      </p:sp>
      <p:sp>
        <p:nvSpPr>
          <p:cNvPr id="102403" name="Text Box 3"/>
          <p:cNvSpPr txBox="1">
            <a:spLocks noChangeArrowheads="1"/>
          </p:cNvSpPr>
          <p:nvPr/>
        </p:nvSpPr>
        <p:spPr bwMode="auto">
          <a:xfrm>
            <a:off x="390525" y="4978400"/>
            <a:ext cx="7067550" cy="4346575"/>
          </a:xfrm>
          <a:prstGeom prst="rect">
            <a:avLst/>
          </a:prstGeom>
          <a:noFill/>
          <a:ln w="9525">
            <a:noFill/>
            <a:miter lim="800000"/>
            <a:headEnd/>
            <a:tailEnd/>
          </a:ln>
          <a:effectLst/>
        </p:spPr>
        <p:txBody>
          <a:bodyPr>
            <a:spAutoFit/>
          </a:bodyPr>
          <a:lstStyle/>
          <a:p>
            <a:pPr marL="457200" indent="-457200"/>
            <a:r>
              <a:rPr lang="en-US" sz="1400">
                <a:latin typeface="Times New Roman" pitchFamily="18" charset="0"/>
              </a:rPr>
              <a:t>1. Research tax records to verify full and complete legal information is available to prospective buyers    and buyer’s agents on MLS printout.</a:t>
            </a:r>
          </a:p>
          <a:p>
            <a:pPr marL="457200" indent="-457200"/>
            <a:r>
              <a:rPr lang="en-US" sz="1400">
                <a:latin typeface="Times New Roman" pitchFamily="18" charset="0"/>
              </a:rPr>
              <a:t>2. Research property’s ownership and deed type</a:t>
            </a:r>
          </a:p>
          <a:p>
            <a:pPr marL="457200" indent="-457200"/>
            <a:r>
              <a:rPr lang="en-US" sz="1400">
                <a:latin typeface="Times New Roman" pitchFamily="18" charset="0"/>
              </a:rPr>
              <a:t>3. Research property’s public record information for lot size &amp; dimensions</a:t>
            </a:r>
          </a:p>
          <a:p>
            <a:pPr marL="457200" indent="-457200"/>
            <a:r>
              <a:rPr lang="en-US" sz="1400">
                <a:latin typeface="Times New Roman" pitchFamily="18" charset="0"/>
              </a:rPr>
              <a:t>4. Research and verify legal description</a:t>
            </a:r>
          </a:p>
          <a:p>
            <a:pPr marL="457200" indent="-457200"/>
            <a:r>
              <a:rPr lang="en-US" sz="1400">
                <a:latin typeface="Times New Roman" pitchFamily="18" charset="0"/>
              </a:rPr>
              <a:t>5. Research property’s land use coding and deed restrictions</a:t>
            </a:r>
          </a:p>
          <a:p>
            <a:pPr marL="457200" indent="-457200"/>
            <a:r>
              <a:rPr lang="en-US" sz="1400">
                <a:latin typeface="Times New Roman" pitchFamily="18" charset="0"/>
              </a:rPr>
              <a:t>6. Research property’s current use and zoning</a:t>
            </a:r>
          </a:p>
          <a:p>
            <a:pPr marL="457200" indent="-457200"/>
            <a:r>
              <a:rPr lang="en-US" sz="1400">
                <a:latin typeface="Times New Roman" pitchFamily="18" charset="0"/>
              </a:rPr>
              <a:t>7. Verify legal name(s) of owner(s) in county’s public property records</a:t>
            </a:r>
          </a:p>
          <a:p>
            <a:pPr marL="457200" indent="-457200"/>
            <a:r>
              <a:rPr lang="en-US" sz="1400">
                <a:latin typeface="Times New Roman" pitchFamily="18" charset="0"/>
              </a:rPr>
              <a:t>8. Research sales activity for past 6-18 months from MLS and public records databases</a:t>
            </a:r>
          </a:p>
          <a:p>
            <a:pPr marL="457200" indent="-457200"/>
            <a:r>
              <a:rPr lang="en-US" sz="1400">
                <a:latin typeface="Times New Roman" pitchFamily="18" charset="0"/>
              </a:rPr>
              <a:t>9. Research “Average Days on Market” for  property of this type, price range, and location</a:t>
            </a:r>
          </a:p>
          <a:p>
            <a:pPr marL="457200" indent="-457200"/>
            <a:r>
              <a:rPr lang="en-US" sz="1400">
                <a:latin typeface="Times New Roman" pitchFamily="18" charset="0"/>
              </a:rPr>
              <a:t>10. Research competitive properties that are currently on the market.</a:t>
            </a:r>
          </a:p>
          <a:p>
            <a:pPr marL="457200" indent="-457200"/>
            <a:r>
              <a:rPr lang="en-US" sz="1400">
                <a:latin typeface="Times New Roman" pitchFamily="18" charset="0"/>
              </a:rPr>
              <a:t>11. Research competitive properties that have been withdrawn.</a:t>
            </a:r>
          </a:p>
          <a:p>
            <a:pPr marL="457200" indent="-457200"/>
            <a:r>
              <a:rPr lang="en-US" sz="1400">
                <a:latin typeface="Times New Roman" pitchFamily="18" charset="0"/>
              </a:rPr>
              <a:t>12. Research competitive properties that are currently under contract.</a:t>
            </a:r>
          </a:p>
          <a:p>
            <a:pPr marL="457200" indent="-457200"/>
            <a:r>
              <a:rPr lang="en-US" sz="1400">
                <a:latin typeface="Times New Roman" pitchFamily="18" charset="0"/>
              </a:rPr>
              <a:t>13. Research expired properties (properties that did not sell during their time on the market).</a:t>
            </a:r>
          </a:p>
          <a:p>
            <a:pPr marL="457200" indent="-457200"/>
            <a:r>
              <a:rPr lang="en-US" sz="1400">
                <a:latin typeface="Times New Roman" pitchFamily="18" charset="0"/>
              </a:rPr>
              <a:t>14. Research competitive properties that have sold in the past six months. </a:t>
            </a:r>
          </a:p>
          <a:p>
            <a:pPr marL="457200" indent="-457200"/>
            <a:r>
              <a:rPr lang="en-US" sz="1400">
                <a:latin typeface="Times New Roman" pitchFamily="18" charset="0"/>
              </a:rPr>
              <a:t>15. Call agents, if needed, to discuss activity on the comparable properties they have listed in the area.</a:t>
            </a:r>
          </a:p>
          <a:p>
            <a:pPr marL="457200" indent="-457200"/>
            <a:r>
              <a:rPr lang="en-US" sz="1400">
                <a:latin typeface="Times New Roman" pitchFamily="18" charset="0"/>
              </a:rPr>
              <a:t>16. Research the previous sales activity (if any) on your home.</a:t>
            </a:r>
          </a:p>
          <a:p>
            <a:pPr marL="457200" indent="-457200"/>
            <a:r>
              <a:rPr lang="en-US" sz="1400">
                <a:latin typeface="Times New Roman" pitchFamily="18" charset="0"/>
              </a:rPr>
              <a:t>17. Download and review property tax roll information</a:t>
            </a:r>
          </a:p>
          <a:p>
            <a:pPr marL="457200" indent="-457200"/>
            <a:r>
              <a:rPr lang="en-US" sz="1400">
                <a:latin typeface="Times New Roman" pitchFamily="18" charset="0"/>
              </a:rPr>
              <a:t>18. Prepare “Comparable Market Analysis” (CMA) to establish fair market value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390525" y="3167063"/>
            <a:ext cx="7067550" cy="6110287"/>
          </a:xfrm>
          <a:prstGeom prst="rect">
            <a:avLst/>
          </a:prstGeom>
          <a:noFill/>
          <a:ln w="9525">
            <a:noFill/>
            <a:miter lim="800000"/>
            <a:headEnd/>
            <a:tailEnd/>
          </a:ln>
          <a:effectLst/>
        </p:spPr>
        <p:txBody>
          <a:bodyPr>
            <a:spAutoFit/>
          </a:bodyPr>
          <a:lstStyle/>
          <a:p>
            <a:pPr marL="457200" indent="-457200"/>
            <a:r>
              <a:rPr lang="en-US" sz="1400">
                <a:latin typeface="Times New Roman" pitchFamily="18" charset="0"/>
              </a:rPr>
              <a:t>19. Obtain and verify accurate methods of contacting you.  </a:t>
            </a:r>
          </a:p>
          <a:p>
            <a:pPr marL="457200" indent="-457200"/>
            <a:r>
              <a:rPr lang="en-US" sz="1400">
                <a:latin typeface="Times New Roman" pitchFamily="18" charset="0"/>
              </a:rPr>
              <a:t>20. Gather information to help assess your needs.  </a:t>
            </a:r>
          </a:p>
          <a:p>
            <a:pPr marL="457200" indent="-457200"/>
            <a:r>
              <a:rPr lang="en-US" sz="1400">
                <a:latin typeface="Times New Roman" pitchFamily="18" charset="0"/>
              </a:rPr>
              <a:t>21. Review current title information.</a:t>
            </a:r>
          </a:p>
          <a:p>
            <a:pPr marL="457200" indent="-457200"/>
            <a:r>
              <a:rPr lang="en-US" sz="1400">
                <a:latin typeface="Times New Roman" pitchFamily="18" charset="0"/>
              </a:rPr>
              <a:t>22. Measure interior room sizes.</a:t>
            </a:r>
            <a:r>
              <a:rPr lang="en-US"/>
              <a:t> </a:t>
            </a:r>
            <a:endParaRPr lang="en-US" sz="1400">
              <a:latin typeface="Times New Roman" pitchFamily="18" charset="0"/>
            </a:endParaRPr>
          </a:p>
          <a:p>
            <a:pPr marL="457200" indent="-457200"/>
            <a:r>
              <a:rPr lang="en-US" sz="1400">
                <a:latin typeface="Times New Roman" pitchFamily="18" charset="0"/>
              </a:rPr>
              <a:t>23. Confirm lot size your copy of certified survey, if available. </a:t>
            </a:r>
          </a:p>
          <a:p>
            <a:pPr marL="457200" indent="-457200"/>
            <a:r>
              <a:rPr lang="en-US" sz="1400">
                <a:latin typeface="Times New Roman" pitchFamily="18" charset="0"/>
              </a:rPr>
              <a:t>24. Obtain copy of floor and pool plans, if available</a:t>
            </a:r>
          </a:p>
          <a:p>
            <a:pPr marL="457200" indent="-457200"/>
            <a:r>
              <a:rPr lang="en-US" sz="1400">
                <a:latin typeface="Times New Roman" pitchFamily="18" charset="0"/>
              </a:rPr>
              <a:t>25. Review current appraisal, if available. </a:t>
            </a:r>
          </a:p>
          <a:p>
            <a:pPr marL="457200" indent="-457200"/>
            <a:r>
              <a:rPr lang="en-US" sz="1400">
                <a:latin typeface="Times New Roman" pitchFamily="18" charset="0"/>
              </a:rPr>
              <a:t>26. Identify Home Owner Association manager, if applicable</a:t>
            </a:r>
          </a:p>
          <a:p>
            <a:pPr marL="457200" indent="-457200"/>
            <a:r>
              <a:rPr lang="en-US" sz="1400">
                <a:latin typeface="Times New Roman" pitchFamily="18" charset="0"/>
              </a:rPr>
              <a:t>27. Verify Home Owner Association fees, if applicable</a:t>
            </a:r>
          </a:p>
          <a:p>
            <a:pPr marL="457200" indent="-457200"/>
            <a:r>
              <a:rPr lang="en-US" sz="1400">
                <a:latin typeface="Times New Roman" pitchFamily="18" charset="0"/>
              </a:rPr>
              <a:t>28. Verify security system, current term of service and whether owned or leased. </a:t>
            </a:r>
          </a:p>
          <a:p>
            <a:pPr marL="457200" indent="-457200"/>
            <a:r>
              <a:rPr lang="en-US" sz="1400">
                <a:latin typeface="Times New Roman" pitchFamily="18" charset="0"/>
              </a:rPr>
              <a:t>29. Verify if you have a transferable Termite Bond. </a:t>
            </a:r>
          </a:p>
          <a:p>
            <a:pPr marL="457200" indent="-457200"/>
            <a:r>
              <a:rPr lang="en-US" sz="1400">
                <a:latin typeface="Times New Roman" pitchFamily="18" charset="0"/>
              </a:rPr>
              <a:t>30. Ascertain need for lead-based paint disclosure</a:t>
            </a:r>
          </a:p>
          <a:p>
            <a:pPr marL="457200" indent="-457200"/>
            <a:r>
              <a:rPr lang="en-US" sz="1400">
                <a:latin typeface="Times New Roman" pitchFamily="18" charset="0"/>
              </a:rPr>
              <a:t>31. Verify if property has rental units involved; if so, make copies of all leases, verify all rent and deposits, inform tenants of listing and discuss how showings will be handled. </a:t>
            </a:r>
          </a:p>
          <a:p>
            <a:pPr marL="457200" indent="-457200"/>
            <a:r>
              <a:rPr lang="en-US" sz="1400">
                <a:latin typeface="Times New Roman" pitchFamily="18" charset="0"/>
              </a:rPr>
              <a:t>32. Compile list of repairs and maintenance items. </a:t>
            </a:r>
          </a:p>
          <a:p>
            <a:pPr marL="457200" indent="-457200"/>
            <a:r>
              <a:rPr lang="en-US" sz="1400">
                <a:latin typeface="Times New Roman" pitchFamily="18" charset="0"/>
              </a:rPr>
              <a:t>33. Prepare showing instructions for buyers’ agents and agree on showing time window with you. </a:t>
            </a:r>
          </a:p>
          <a:p>
            <a:pPr marL="457200" indent="-457200"/>
            <a:r>
              <a:rPr lang="en-US" sz="1400">
                <a:latin typeface="Times New Roman" pitchFamily="18" charset="0"/>
              </a:rPr>
              <a:t>34. Assess your timing. </a:t>
            </a:r>
          </a:p>
          <a:p>
            <a:pPr marL="457200" indent="-457200"/>
            <a:r>
              <a:rPr lang="en-US" sz="1400">
                <a:latin typeface="Times New Roman" pitchFamily="18" charset="0"/>
              </a:rPr>
              <a:t>35. Assess your motivation. </a:t>
            </a:r>
          </a:p>
          <a:p>
            <a:pPr marL="457200" indent="-457200"/>
            <a:r>
              <a:rPr lang="en-US" sz="1400">
                <a:latin typeface="Times New Roman" pitchFamily="18" charset="0"/>
              </a:rPr>
              <a:t>36. Assess your immediate concerns.  </a:t>
            </a:r>
          </a:p>
          <a:p>
            <a:pPr marL="457200" indent="-457200"/>
            <a:r>
              <a:rPr lang="en-US" sz="1400">
                <a:latin typeface="Times New Roman" pitchFamily="18" charset="0"/>
              </a:rPr>
              <a:t>37. Ask you questions about the property and yourselves to learn how to better serve and provide helpful information if needed.  </a:t>
            </a:r>
          </a:p>
          <a:p>
            <a:pPr marL="457200" indent="-457200"/>
            <a:r>
              <a:rPr lang="en-US" sz="1400">
                <a:latin typeface="Times New Roman" pitchFamily="18" charset="0"/>
              </a:rPr>
              <a:t>38. Discuss your purchase plans and determine how (AGENT NAME), and the (COMPANY) team can assist you in your next purchase (local, new home construction, investment, or relocation) or if we can research and find a qualified agent to assist you in your new location.</a:t>
            </a:r>
          </a:p>
          <a:p>
            <a:pPr marL="457200" indent="-457200"/>
            <a:r>
              <a:rPr lang="en-US" sz="1400">
                <a:latin typeface="Times New Roman" pitchFamily="18" charset="0"/>
              </a:rPr>
              <a:t>39. Determine how quickly you need to move.  </a:t>
            </a:r>
          </a:p>
          <a:p>
            <a:pPr marL="457200" indent="-457200"/>
            <a:endParaRPr lang="en-US" sz="140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390525" y="3148013"/>
            <a:ext cx="7067550" cy="6048375"/>
          </a:xfrm>
          <a:prstGeom prst="rect">
            <a:avLst/>
          </a:prstGeom>
          <a:noFill/>
          <a:ln w="9525">
            <a:noFill/>
            <a:miter lim="800000"/>
            <a:headEnd/>
            <a:tailEnd/>
          </a:ln>
          <a:effectLst/>
        </p:spPr>
        <p:txBody>
          <a:bodyPr>
            <a:spAutoFit/>
          </a:bodyPr>
          <a:lstStyle/>
          <a:p>
            <a:pPr marL="457200" indent="-457200"/>
            <a:r>
              <a:rPr lang="en-US" sz="1400">
                <a:latin typeface="Times New Roman" pitchFamily="18" charset="0"/>
              </a:rPr>
              <a:t>40. Obtain information that will help (AGENT NAME) to prepare the listing, advertising and marketing materials.  Questions will include: What type of improvements have you done to your house in the past five years?  41. What other features of your home make it attractive to buyers?  (Type of cabinets, flooring, decks, pool, fireplaces, etc.) What do you think the home is worth? How much do you owe on the property?  </a:t>
            </a:r>
          </a:p>
          <a:p>
            <a:pPr marL="457200" indent="-457200"/>
            <a:r>
              <a:rPr lang="en-US" sz="1400">
                <a:latin typeface="Times New Roman" pitchFamily="18" charset="0"/>
              </a:rPr>
              <a:t>42. Prepare you by asking you to gather home information: to have copy of deed, current tax bill, copy of a survey, copy of your title policy available (this could potential save you money if you purchased less than three years ago). </a:t>
            </a:r>
          </a:p>
          <a:p>
            <a:pPr marL="457200" indent="-457200"/>
            <a:r>
              <a:rPr lang="en-US" sz="1400">
                <a:latin typeface="Times New Roman" pitchFamily="18" charset="0"/>
              </a:rPr>
              <a:t>43. Obtain one set of keys which will be inserted in the lockbox.  </a:t>
            </a:r>
          </a:p>
          <a:p>
            <a:pPr marL="457200" indent="-457200"/>
            <a:r>
              <a:rPr lang="en-US" sz="1400">
                <a:latin typeface="Times New Roman" pitchFamily="18" charset="0"/>
              </a:rPr>
              <a:t>44. Perform Interior Décor Assessment</a:t>
            </a:r>
          </a:p>
          <a:p>
            <a:pPr marL="457200" indent="-457200"/>
            <a:r>
              <a:rPr lang="en-US" sz="1400">
                <a:latin typeface="Times New Roman" pitchFamily="18" charset="0"/>
              </a:rPr>
              <a:t>45. Review results of Interior Décor Assessment and suggest changes to shorten time on market. </a:t>
            </a:r>
          </a:p>
          <a:p>
            <a:pPr marL="457200" indent="-457200"/>
            <a:r>
              <a:rPr lang="en-US" sz="1400">
                <a:latin typeface="Times New Roman" pitchFamily="18" charset="0"/>
              </a:rPr>
              <a:t>46. Perform exterior “Curb Appeal Assessment” of subject property. </a:t>
            </a:r>
          </a:p>
          <a:p>
            <a:pPr marL="457200" indent="-457200"/>
            <a:r>
              <a:rPr lang="en-US" sz="1400">
                <a:latin typeface="Times New Roman" pitchFamily="18" charset="0"/>
              </a:rPr>
              <a:t>47. Review results of Curb Appeal Assessment with seller and provide suggestions to improve salability.</a:t>
            </a:r>
          </a:p>
          <a:p>
            <a:pPr marL="457200" indent="-457200"/>
            <a:r>
              <a:rPr lang="en-US" sz="1400">
                <a:latin typeface="Times New Roman" pitchFamily="18" charset="0"/>
              </a:rPr>
              <a:t>48. Provide Home Audit to discuss constructive changes to your home to make it more appealing, to show exceptionally well and help it to yield the greatest possible price to an interested buyer.  </a:t>
            </a:r>
          </a:p>
          <a:p>
            <a:pPr marL="457200" indent="-457200"/>
            <a:r>
              <a:rPr lang="en-US" sz="1400">
                <a:latin typeface="Times New Roman" pitchFamily="18" charset="0"/>
              </a:rPr>
              <a:t>49. Provide you with home showing guidelines to help have the home prepared for appointments. (i.e. lighting, soft music, etc.) </a:t>
            </a:r>
          </a:p>
          <a:p>
            <a:pPr marL="457200" indent="-457200"/>
            <a:r>
              <a:rPr lang="en-US" sz="1400">
                <a:latin typeface="Times New Roman" pitchFamily="18" charset="0"/>
              </a:rPr>
              <a:t>50. Review and explain all clauses in Listing Agreement (and addendums, if applicable). </a:t>
            </a:r>
          </a:p>
          <a:p>
            <a:pPr marL="457200" indent="-457200"/>
            <a:r>
              <a:rPr lang="en-US" sz="1400">
                <a:latin typeface="Times New Roman" pitchFamily="18" charset="0"/>
              </a:rPr>
              <a:t>51. Enter your name, address, phone number, and email address in order to keep you informed of market changes, mortgage rate fluctuations, sales trends or anything that may affect the value and marketability of your property.</a:t>
            </a:r>
          </a:p>
          <a:p>
            <a:pPr marL="457200" indent="-457200"/>
            <a:r>
              <a:rPr lang="en-US" sz="1400">
                <a:latin typeface="Times New Roman" pitchFamily="18" charset="0"/>
              </a:rPr>
              <a:t>52. Compile and assemble formal file on property</a:t>
            </a:r>
          </a:p>
          <a:p>
            <a:pPr marL="457200" indent="-457200"/>
            <a:r>
              <a:rPr lang="en-US" sz="1400">
                <a:latin typeface="Times New Roman" pitchFamily="18" charset="0"/>
              </a:rPr>
              <a:t>53. Present Comparable Market Analysis (CMA) Results to you, including comparables, solds, current listings and expired listings. </a:t>
            </a:r>
          </a:p>
          <a:p>
            <a:pPr marL="457200" indent="-457200"/>
            <a:r>
              <a:rPr lang="en-US" sz="1400">
                <a:latin typeface="Times New Roman" pitchFamily="18" charset="0"/>
              </a:rPr>
              <a:t>54. Offer pricing strategy based on professional judgment and interpretation of current market conditions.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390525" y="3186113"/>
            <a:ext cx="7067550" cy="6261100"/>
          </a:xfrm>
          <a:prstGeom prst="rect">
            <a:avLst/>
          </a:prstGeom>
          <a:noFill/>
          <a:ln w="9525">
            <a:noFill/>
            <a:miter lim="800000"/>
            <a:headEnd/>
            <a:tailEnd/>
          </a:ln>
          <a:effectLst/>
        </p:spPr>
        <p:txBody>
          <a:bodyPr>
            <a:spAutoFit/>
          </a:bodyPr>
          <a:lstStyle/>
          <a:p>
            <a:pPr marL="457200" indent="-457200"/>
            <a:r>
              <a:rPr lang="en-US" sz="1400">
                <a:latin typeface="Times New Roman" pitchFamily="18" charset="0"/>
              </a:rPr>
              <a:t>55. Assist you in strategically pricing home to enable it to show up on more MLS Searches.</a:t>
            </a:r>
          </a:p>
          <a:p>
            <a:pPr marL="457200" indent="-457200"/>
            <a:r>
              <a:rPr lang="en-US" sz="1400">
                <a:latin typeface="Times New Roman" pitchFamily="18" charset="0"/>
              </a:rPr>
              <a:t>56. Discuss goals with you to market effectively. </a:t>
            </a:r>
          </a:p>
          <a:p>
            <a:pPr marL="457200" indent="-457200"/>
            <a:r>
              <a:rPr lang="en-US" sz="1400">
                <a:latin typeface="Times New Roman" pitchFamily="18" charset="0"/>
              </a:rPr>
              <a:t>57. Discuss and present strategic master marketing plan. </a:t>
            </a:r>
          </a:p>
          <a:p>
            <a:pPr marL="457200" indent="-457200"/>
            <a:r>
              <a:rPr lang="en-US" sz="1400">
                <a:latin typeface="Times New Roman" pitchFamily="18" charset="0"/>
              </a:rPr>
              <a:t>58. Explore method of pricing your property below comparable value to bring the most buyers to your property quickly. </a:t>
            </a:r>
          </a:p>
          <a:p>
            <a:pPr marL="457200" indent="-457200"/>
            <a:r>
              <a:rPr lang="en-US" sz="1400">
                <a:latin typeface="Times New Roman" pitchFamily="18" charset="0"/>
              </a:rPr>
              <a:t>59. Present and discuss the (COMPANY NAME) Program to market your home the most effectively and bring the most buyers to you in the shortest amount of time. </a:t>
            </a:r>
          </a:p>
          <a:p>
            <a:pPr marL="457200" indent="-457200"/>
            <a:r>
              <a:rPr lang="en-US" sz="1400">
                <a:latin typeface="Times New Roman" pitchFamily="18" charset="0"/>
              </a:rPr>
              <a:t>60. Explore the option of marketing your home with an incentive of buying down points on the buyers’ loan; potential results are: you retain a higher agreed upon price (which results in more proceeds to you) and the buyer saves on monthly payments and a tax credit. </a:t>
            </a:r>
          </a:p>
          <a:p>
            <a:pPr marL="457200" indent="-457200"/>
            <a:r>
              <a:rPr lang="en-US" sz="1400">
                <a:latin typeface="Times New Roman" pitchFamily="18" charset="0"/>
              </a:rPr>
              <a:t>61. Prepare an equity analysis to show you expenses, closing costs and net proceeds.</a:t>
            </a:r>
          </a:p>
          <a:p>
            <a:pPr marL="457200" indent="-457200"/>
            <a:r>
              <a:rPr lang="en-US" sz="1400">
                <a:latin typeface="Times New Roman" pitchFamily="18" charset="0"/>
              </a:rPr>
              <a:t>62. Explain the use of the Seller’s Property Disclosure Statement you will complete, and that will be presented to the buyer of your home. This will help you avoid devastating setbacks and preserve your legal rights.</a:t>
            </a:r>
          </a:p>
          <a:p>
            <a:pPr marL="457200" indent="-457200"/>
            <a:r>
              <a:rPr lang="en-US" sz="1400">
                <a:latin typeface="Times New Roman" pitchFamily="18" charset="0"/>
              </a:rPr>
              <a:t>63. Take full color digital photographs of the inside and outside of your home for marketing flyers, advertisements and the Internet.</a:t>
            </a:r>
          </a:p>
          <a:p>
            <a:pPr marL="457200" indent="-457200"/>
            <a:r>
              <a:rPr lang="en-US" sz="1400">
                <a:latin typeface="Times New Roman" pitchFamily="18" charset="0"/>
              </a:rPr>
              <a:t>64. Set up home Warranty, if you choose, to protect your home during listing period and for 12 months after the sale to reassure buyer of the quality of your home.</a:t>
            </a:r>
          </a:p>
          <a:p>
            <a:pPr marL="457200" indent="-457200"/>
            <a:r>
              <a:rPr lang="en-US" sz="1400">
                <a:latin typeface="Times New Roman" pitchFamily="18" charset="0"/>
              </a:rPr>
              <a:t>65. Install hi-tech lockbox to allow buyers and their agents to view your home conveniently but does not compromise your family’s security.</a:t>
            </a:r>
          </a:p>
          <a:p>
            <a:pPr marL="457200" indent="-457200"/>
            <a:r>
              <a:rPr lang="en-US" sz="1400">
                <a:latin typeface="Times New Roman" pitchFamily="18" charset="0"/>
              </a:rPr>
              <a:t>66. Write remarks within the MLS system specifying how you want the property to be shown.</a:t>
            </a:r>
          </a:p>
          <a:p>
            <a:pPr marL="457200" indent="-457200"/>
            <a:r>
              <a:rPr lang="en-US" sz="1400">
                <a:latin typeface="Times New Roman" pitchFamily="18" charset="0"/>
              </a:rPr>
              <a:t>67. Prepare showing instructions for buyers’ agents and agree on showing time window with you. </a:t>
            </a:r>
          </a:p>
          <a:p>
            <a:pPr marL="457200" indent="-457200"/>
            <a:r>
              <a:rPr lang="en-US" sz="1400">
                <a:latin typeface="Times New Roman" pitchFamily="18" charset="0"/>
              </a:rPr>
              <a:t>68. Prepare detailed list of property amenities to have readily available at your home, to include in Marketing Booklet, and assess market impact</a:t>
            </a:r>
          </a:p>
          <a:p>
            <a:pPr marL="457200" indent="-457200"/>
            <a:r>
              <a:rPr lang="en-US" sz="1400">
                <a:latin typeface="Times New Roman" pitchFamily="18" charset="0"/>
              </a:rPr>
              <a:t>69. Prepare MLS property Profile Sheet</a:t>
            </a:r>
          </a:p>
          <a:p>
            <a:pPr marL="457200" indent="-457200"/>
            <a:r>
              <a:rPr lang="en-US" sz="1400">
                <a:latin typeface="Times New Roman" pitchFamily="18" charset="0"/>
              </a:rPr>
              <a:t>70. Proofread MLS database listing for accuracy – including proper placement in mapping function. </a:t>
            </a:r>
            <a:br>
              <a:rPr lang="en-US" sz="1400">
                <a:latin typeface="Times New Roman" pitchFamily="18" charset="0"/>
              </a:rPr>
            </a:br>
            <a:endParaRPr lang="en-US" sz="140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390525" y="3108325"/>
            <a:ext cx="7067550" cy="6261100"/>
          </a:xfrm>
          <a:prstGeom prst="rect">
            <a:avLst/>
          </a:prstGeom>
          <a:noFill/>
          <a:ln w="9525">
            <a:noFill/>
            <a:miter lim="800000"/>
            <a:headEnd/>
            <a:tailEnd/>
          </a:ln>
          <a:effectLst/>
        </p:spPr>
        <p:txBody>
          <a:bodyPr>
            <a:spAutoFit/>
          </a:bodyPr>
          <a:lstStyle/>
          <a:p>
            <a:pPr marL="457200" indent="-457200"/>
            <a:r>
              <a:rPr lang="en-US" sz="1400">
                <a:latin typeface="Times New Roman" pitchFamily="18" charset="0"/>
              </a:rPr>
              <a:t>71. Enter property data from Profile Sheet into MLS Listing Database</a:t>
            </a:r>
          </a:p>
          <a:p>
            <a:pPr marL="457200" indent="-457200"/>
            <a:r>
              <a:rPr lang="en-US" sz="1400">
                <a:latin typeface="Times New Roman" pitchFamily="18" charset="0"/>
              </a:rPr>
              <a:t>72. Electronically submit your home listing information to The Multiple Listing Service for exposure to all active real estate agents in the area. </a:t>
            </a:r>
          </a:p>
          <a:p>
            <a:pPr marL="457200" indent="-457200"/>
            <a:r>
              <a:rPr lang="en-US" sz="1400">
                <a:latin typeface="Times New Roman" pitchFamily="18" charset="0"/>
              </a:rPr>
              <a:t>73. Immediately submit digital photos of the interior and exterior of your home to the MLS at the same time listing is input allowing buyers and agents to view pictures when narrowing down homes they will actually tour.  </a:t>
            </a:r>
          </a:p>
          <a:p>
            <a:pPr marL="457200" indent="-457200"/>
            <a:r>
              <a:rPr lang="en-US" sz="1400">
                <a:latin typeface="Times New Roman" pitchFamily="18" charset="0"/>
              </a:rPr>
              <a:t>74. Add property to (COMPANY NAME) Active Listings list; provide information in two locations in office for Realtors® when potential buyers call for details.</a:t>
            </a:r>
          </a:p>
          <a:p>
            <a:pPr marL="457200" indent="-457200"/>
            <a:r>
              <a:rPr lang="en-US" sz="1400">
                <a:latin typeface="Times New Roman" pitchFamily="18" charset="0"/>
              </a:rPr>
              <a:t>75. Provide you with signed copies of Listing Agreement and MLS Profile Data Sheet</a:t>
            </a:r>
          </a:p>
          <a:p>
            <a:pPr marL="457200" indent="-457200"/>
            <a:r>
              <a:rPr lang="en-US" sz="1400">
                <a:latin typeface="Times New Roman" pitchFamily="18" charset="0"/>
              </a:rPr>
              <a:t>76. Explain marketing benefits of Home Owner Warranty with you. </a:t>
            </a:r>
          </a:p>
          <a:p>
            <a:pPr marL="457200" indent="-457200"/>
            <a:r>
              <a:rPr lang="en-US" sz="1400">
                <a:latin typeface="Times New Roman" pitchFamily="18" charset="0"/>
              </a:rPr>
              <a:t>77. Assist you with completion of Home Owner Warranty application. </a:t>
            </a:r>
          </a:p>
          <a:p>
            <a:pPr marL="457200" indent="-457200"/>
            <a:r>
              <a:rPr lang="en-US" sz="1400">
                <a:latin typeface="Times New Roman" pitchFamily="18" charset="0"/>
              </a:rPr>
              <a:t>78. Submit Home Warranty application for conveyance at time of sale. </a:t>
            </a:r>
          </a:p>
          <a:p>
            <a:pPr marL="457200" indent="-457200"/>
            <a:r>
              <a:rPr lang="en-US" sz="1400">
                <a:latin typeface="Times New Roman" pitchFamily="18" charset="0"/>
              </a:rPr>
              <a:t>79. Provide you with a Personal Customized Services sheet to explain specific marketing available for your property. </a:t>
            </a:r>
          </a:p>
          <a:p>
            <a:pPr marL="457200" indent="-457200"/>
            <a:r>
              <a:rPr lang="en-US" sz="1400">
                <a:latin typeface="Times New Roman" pitchFamily="18" charset="0"/>
              </a:rPr>
              <a:t>80. Provide you with a personalized Advertising Questionnaire for your input in verbiage for advertisement</a:t>
            </a:r>
          </a:p>
          <a:p>
            <a:pPr marL="457200" indent="-457200"/>
            <a:r>
              <a:rPr lang="en-US" sz="1400">
                <a:latin typeface="Times New Roman" pitchFamily="18" charset="0"/>
              </a:rPr>
              <a:t>81. Review (COMPANY NAME) Full Service Marketing System and the benefits provided, resulting in the rapid sale of your property.</a:t>
            </a:r>
          </a:p>
          <a:p>
            <a:pPr marL="457200" indent="-457200"/>
            <a:r>
              <a:rPr lang="en-US" sz="1400">
                <a:latin typeface="Times New Roman" pitchFamily="18" charset="0"/>
              </a:rPr>
              <a:t>82. Offer Realtor® tour, if applicable, to provide you with professional feedback and additional ways to best promote your home.</a:t>
            </a:r>
          </a:p>
          <a:p>
            <a:pPr marL="457200" indent="-457200"/>
            <a:r>
              <a:rPr lang="en-US" sz="1400">
                <a:latin typeface="Times New Roman" pitchFamily="18" charset="0"/>
              </a:rPr>
              <a:t>83. Offer a Broker’s Open, if applicable, to promote your property to local Realtors® and their customers, to maximize showings</a:t>
            </a:r>
          </a:p>
          <a:p>
            <a:pPr marL="457200" indent="-457200"/>
            <a:r>
              <a:rPr lang="en-US" sz="1400">
                <a:latin typeface="Times New Roman" pitchFamily="18" charset="0"/>
              </a:rPr>
              <a:t>84. Create advertisements with your input, including information from Personalized Advertising Questionnaire</a:t>
            </a:r>
          </a:p>
          <a:p>
            <a:pPr marL="457200" indent="-457200"/>
            <a:r>
              <a:rPr lang="en-US" sz="1400">
                <a:latin typeface="Times New Roman" pitchFamily="18" charset="0"/>
              </a:rPr>
              <a:t>85. Prepare mailing and contact lists</a:t>
            </a:r>
          </a:p>
          <a:p>
            <a:pPr marL="457200" indent="-457200"/>
            <a:r>
              <a:rPr lang="en-US" sz="1400">
                <a:latin typeface="Times New Roman" pitchFamily="18" charset="0"/>
              </a:rPr>
              <a:t>86. Create, order, and mail Just Listed Postcards to promote the value of your home over others on the market. </a:t>
            </a:r>
          </a:p>
          <a:p>
            <a:pPr marL="457200" indent="-457200"/>
            <a:r>
              <a:rPr lang="en-US" sz="1400">
                <a:latin typeface="Times New Roman" pitchFamily="18" charset="0"/>
              </a:rPr>
              <a:t>87. Create, print, assemble, and mail compelling flyers to hand deliver and/or mail to target customers, to stimulate calls on your home.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P_SREAL_TXT_Sold_House">
  <a:themeElements>
    <a:clrScheme name="PPP_SREAL_TXT_Sold_Hous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P_SREAL_TXT_Sold_Hous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REAL_TXT_Sold_Hous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REAL_TXT_Sold_Hous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REAL_TXT_Sold_Hous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REAL_TXT_Sold_Hous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REAL_TXT_Sold_Hous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REAL_TXT_Sold_Hous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REAL_TXT_Sold_Hous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REAL_TXT_Sold_Hous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REAL_TXT_Sold_Hous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REAL_TXT_Sold_Hous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REAL_TXT_Sold_Hous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REAL_TXT_Sold_Hous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PPP_SREAL_TXT_Sold_House</Template>
  <TotalTime>2670</TotalTime>
  <Words>5702</Words>
  <Application>Microsoft Office PowerPoint</Application>
  <PresentationFormat>Custom</PresentationFormat>
  <Paragraphs>352</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PPP_SREAL_TXT_Sold_House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Phillips</dc:creator>
  <cp:lastModifiedBy>Dawar Lodin</cp:lastModifiedBy>
  <cp:revision>593</cp:revision>
  <dcterms:created xsi:type="dcterms:W3CDTF">2004-08-03T14:31:41Z</dcterms:created>
  <dcterms:modified xsi:type="dcterms:W3CDTF">2014-05-30T17:36:25Z</dcterms:modified>
</cp:coreProperties>
</file>